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6" r:id="rId5"/>
    <p:sldId id="267" r:id="rId6"/>
    <p:sldId id="275" r:id="rId7"/>
    <p:sldId id="268" r:id="rId8"/>
    <p:sldId id="269" r:id="rId9"/>
    <p:sldId id="259" r:id="rId10"/>
    <p:sldId id="276" r:id="rId11"/>
    <p:sldId id="277" r:id="rId12"/>
    <p:sldId id="281" r:id="rId13"/>
    <p:sldId id="280" r:id="rId14"/>
    <p:sldId id="270" r:id="rId15"/>
    <p:sldId id="271" r:id="rId16"/>
    <p:sldId id="274" r:id="rId17"/>
    <p:sldId id="273"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55D"/>
    <a:srgbClr val="DDDD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9A814-C979-4CD0-AE10-6CA17B0DE2C8}" v="5318" dt="2025-10-15T08:38:58.570"/>
    <p1510:client id="{605FC77B-576A-449D-9602-5521E11FCE5D}" v="6615" dt="2025-10-15T07:44:04.719"/>
    <p1510:client id="{68C61712-2571-4A97-9C06-6DFDF4177F2D}" v="141" dt="2025-10-15T08:32:17.848"/>
    <p1510:client id="{9462D113-30E4-45E8-8236-2F061B847272}" v="3" dt="2025-10-15T11:49:17.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Beale" userId="70e63d01-ddaa-47d2-977b-22c98f22b611" providerId="ADAL" clId="{0784AE25-64E0-4169-8CF0-2CF0811D8111}"/>
    <pc:docChg chg="modSld">
      <pc:chgData name="Alan Beale" userId="70e63d01-ddaa-47d2-977b-22c98f22b611" providerId="ADAL" clId="{0784AE25-64E0-4169-8CF0-2CF0811D8111}" dt="2025-10-15T11:53:49.967" v="2411" actId="6549"/>
      <pc:docMkLst>
        <pc:docMk/>
      </pc:docMkLst>
      <pc:sldChg chg="modNotesTx">
        <pc:chgData name="Alan Beale" userId="70e63d01-ddaa-47d2-977b-22c98f22b611" providerId="ADAL" clId="{0784AE25-64E0-4169-8CF0-2CF0811D8111}" dt="2025-10-15T11:50:41.325" v="0" actId="6549"/>
        <pc:sldMkLst>
          <pc:docMk/>
          <pc:sldMk cId="932376128" sldId="267"/>
        </pc:sldMkLst>
      </pc:sldChg>
      <pc:sldChg chg="modNotesTx">
        <pc:chgData name="Alan Beale" userId="70e63d01-ddaa-47d2-977b-22c98f22b611" providerId="ADAL" clId="{0784AE25-64E0-4169-8CF0-2CF0811D8111}" dt="2025-10-15T11:52:20.404" v="2404" actId="20577"/>
        <pc:sldMkLst>
          <pc:docMk/>
          <pc:sldMk cId="2807403951" sldId="268"/>
        </pc:sldMkLst>
      </pc:sldChg>
      <pc:sldChg chg="modNotesTx">
        <pc:chgData name="Alan Beale" userId="70e63d01-ddaa-47d2-977b-22c98f22b611" providerId="ADAL" clId="{0784AE25-64E0-4169-8CF0-2CF0811D8111}" dt="2025-10-15T11:53:35.895" v="2409" actId="6549"/>
        <pc:sldMkLst>
          <pc:docMk/>
          <pc:sldMk cId="3746451271" sldId="270"/>
        </pc:sldMkLst>
      </pc:sldChg>
      <pc:sldChg chg="modNotesTx">
        <pc:chgData name="Alan Beale" userId="70e63d01-ddaa-47d2-977b-22c98f22b611" providerId="ADAL" clId="{0784AE25-64E0-4169-8CF0-2CF0811D8111}" dt="2025-10-15T11:53:44.792" v="2410" actId="6549"/>
        <pc:sldMkLst>
          <pc:docMk/>
          <pc:sldMk cId="886426369" sldId="271"/>
        </pc:sldMkLst>
      </pc:sldChg>
      <pc:sldChg chg="modNotesTx">
        <pc:chgData name="Alan Beale" userId="70e63d01-ddaa-47d2-977b-22c98f22b611" providerId="ADAL" clId="{0784AE25-64E0-4169-8CF0-2CF0811D8111}" dt="2025-10-15T11:53:49.967" v="2411" actId="6549"/>
        <pc:sldMkLst>
          <pc:docMk/>
          <pc:sldMk cId="191555495" sldId="274"/>
        </pc:sldMkLst>
      </pc:sldChg>
      <pc:sldChg chg="modNotesTx">
        <pc:chgData name="Alan Beale" userId="70e63d01-ddaa-47d2-977b-22c98f22b611" providerId="ADAL" clId="{0784AE25-64E0-4169-8CF0-2CF0811D8111}" dt="2025-10-15T11:53:02.260" v="2405" actId="20577"/>
        <pc:sldMkLst>
          <pc:docMk/>
          <pc:sldMk cId="3162550411" sldId="276"/>
        </pc:sldMkLst>
      </pc:sldChg>
      <pc:sldChg chg="modNotesTx">
        <pc:chgData name="Alan Beale" userId="70e63d01-ddaa-47d2-977b-22c98f22b611" providerId="ADAL" clId="{0784AE25-64E0-4169-8CF0-2CF0811D8111}" dt="2025-10-15T11:53:12.353" v="2406" actId="6549"/>
        <pc:sldMkLst>
          <pc:docMk/>
          <pc:sldMk cId="1894471424" sldId="277"/>
        </pc:sldMkLst>
      </pc:sldChg>
      <pc:sldChg chg="modNotesTx">
        <pc:chgData name="Alan Beale" userId="70e63d01-ddaa-47d2-977b-22c98f22b611" providerId="ADAL" clId="{0784AE25-64E0-4169-8CF0-2CF0811D8111}" dt="2025-10-15T11:53:30.625" v="2408" actId="6549"/>
        <pc:sldMkLst>
          <pc:docMk/>
          <pc:sldMk cId="3680074933" sldId="280"/>
        </pc:sldMkLst>
      </pc:sldChg>
      <pc:sldChg chg="modNotesTx">
        <pc:chgData name="Alan Beale" userId="70e63d01-ddaa-47d2-977b-22c98f22b611" providerId="ADAL" clId="{0784AE25-64E0-4169-8CF0-2CF0811D8111}" dt="2025-10-15T11:53:24.110" v="2407" actId="6549"/>
        <pc:sldMkLst>
          <pc:docMk/>
          <pc:sldMk cId="3742148027"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D23E85C3-7697-48AA-A3C6-6530353F20E6}" type="datetimeFigureOut">
              <a:rPr lang="en-GB" smtClean="0"/>
              <a:t>15/10/2025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4C3C84BC-4D69-4F02-ADFB-3B46FE16F691}" type="slidenum">
              <a:rPr lang="en-GB" smtClean="0"/>
              <a:t>‹#›</a:t>
            </a:fld>
            <a:endParaRPr lang="en-GB"/>
          </a:p>
        </p:txBody>
      </p:sp>
    </p:spTree>
    <p:extLst>
      <p:ext uri="{BB962C8B-B14F-4D97-AF65-F5344CB8AC3E}">
        <p14:creationId xmlns:p14="http://schemas.microsoft.com/office/powerpoint/2010/main" val="36832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Proud to be supporting these NHS organisations</a:t>
            </a:r>
          </a:p>
        </p:txBody>
      </p:sp>
      <p:sp>
        <p:nvSpPr>
          <p:cNvPr id="4" name="Slide Number Placeholder 3"/>
          <p:cNvSpPr>
            <a:spLocks noGrp="1"/>
          </p:cNvSpPr>
          <p:nvPr>
            <p:ph type="sldNum" sz="quarter" idx="5"/>
          </p:nvPr>
        </p:nvSpPr>
        <p:spPr/>
        <p:txBody>
          <a:bodyPr/>
          <a:lstStyle/>
          <a:p>
            <a:fld id="{4C3C84BC-4D69-4F02-ADFB-3B46FE16F691}" type="slidenum">
              <a:rPr lang="en-GB" smtClean="0"/>
              <a:t>1</a:t>
            </a:fld>
            <a:endParaRPr lang="en-GB"/>
          </a:p>
        </p:txBody>
      </p:sp>
    </p:spTree>
    <p:extLst>
      <p:ext uri="{BB962C8B-B14F-4D97-AF65-F5344CB8AC3E}">
        <p14:creationId xmlns:p14="http://schemas.microsoft.com/office/powerpoint/2010/main" val="215308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10</a:t>
            </a:fld>
            <a:endParaRPr lang="en-GB"/>
          </a:p>
        </p:txBody>
      </p:sp>
    </p:spTree>
    <p:extLst>
      <p:ext uri="{BB962C8B-B14F-4D97-AF65-F5344CB8AC3E}">
        <p14:creationId xmlns:p14="http://schemas.microsoft.com/office/powerpoint/2010/main" val="180898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11</a:t>
            </a:fld>
            <a:endParaRPr lang="en-GB"/>
          </a:p>
        </p:txBody>
      </p:sp>
    </p:spTree>
    <p:extLst>
      <p:ext uri="{BB962C8B-B14F-4D97-AF65-F5344CB8AC3E}">
        <p14:creationId xmlns:p14="http://schemas.microsoft.com/office/powerpoint/2010/main" val="4032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12</a:t>
            </a:fld>
            <a:endParaRPr lang="en-GB"/>
          </a:p>
        </p:txBody>
      </p:sp>
    </p:spTree>
    <p:extLst>
      <p:ext uri="{BB962C8B-B14F-4D97-AF65-F5344CB8AC3E}">
        <p14:creationId xmlns:p14="http://schemas.microsoft.com/office/powerpoint/2010/main" val="303730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13</a:t>
            </a:fld>
            <a:endParaRPr lang="en-GB"/>
          </a:p>
        </p:txBody>
      </p:sp>
    </p:spTree>
    <p:extLst>
      <p:ext uri="{BB962C8B-B14F-4D97-AF65-F5344CB8AC3E}">
        <p14:creationId xmlns:p14="http://schemas.microsoft.com/office/powerpoint/2010/main" val="3862893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www.lighthouse-group.co.uk/nhs-leadership-academy</a:t>
            </a:r>
          </a:p>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14</a:t>
            </a:fld>
            <a:endParaRPr lang="en-GB"/>
          </a:p>
        </p:txBody>
      </p:sp>
    </p:spTree>
    <p:extLst>
      <p:ext uri="{BB962C8B-B14F-4D97-AF65-F5344CB8AC3E}">
        <p14:creationId xmlns:p14="http://schemas.microsoft.com/office/powerpoint/2010/main" val="418971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2</a:t>
            </a:fld>
            <a:endParaRPr lang="en-GB"/>
          </a:p>
        </p:txBody>
      </p:sp>
    </p:spTree>
    <p:extLst>
      <p:ext uri="{BB962C8B-B14F-4D97-AF65-F5344CB8AC3E}">
        <p14:creationId xmlns:p14="http://schemas.microsoft.com/office/powerpoint/2010/main" val="126311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Leadership apprenticeships overview</a:t>
            </a:r>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3</a:t>
            </a:fld>
            <a:endParaRPr lang="en-GB"/>
          </a:p>
        </p:txBody>
      </p:sp>
    </p:spTree>
    <p:extLst>
      <p:ext uri="{BB962C8B-B14F-4D97-AF65-F5344CB8AC3E}">
        <p14:creationId xmlns:p14="http://schemas.microsoft.com/office/powerpoint/2010/main" val="83895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baseline="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C3C84BC-4D69-4F02-ADFB-3B46FE16F691}" type="slidenum">
              <a:rPr lang="en-GB" smtClean="0"/>
              <a:t>4</a:t>
            </a:fld>
            <a:endParaRPr lang="en-GB"/>
          </a:p>
        </p:txBody>
      </p:sp>
    </p:spTree>
    <p:extLst>
      <p:ext uri="{BB962C8B-B14F-4D97-AF65-F5344CB8AC3E}">
        <p14:creationId xmlns:p14="http://schemas.microsoft.com/office/powerpoint/2010/main" val="203641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Matthew is our main point of call for commissioners, working closely with our operations team</a:t>
            </a: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PARTNERSHIP WORKING</a:t>
            </a:r>
          </a:p>
          <a:p>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In house and open options – particularly passionate about system wide programmes – my colleague will talk more about this later!</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Either way it is all about understanding your organisation, your people, your challenges and opportunities, individual needs</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Onboarding each organisation – understanding reporting requirement, hierarchies, stakeholders etc.</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Key contacts and their roles (you and us)</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Contracting (rules!!) (typically using Salisbury Managed Procurement Services or occasionally Crown Commercial Services)</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How you want to work with us</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Where in-house, detailed programme planning to make the programme really work for you – this is where we really excel!!</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Where possible including internal speakers to bring topics to life</a:t>
            </a:r>
          </a:p>
          <a:p>
            <a:endParaRPr lang="en-GB" sz="1600" kern="1200" dirty="0">
              <a:solidFill>
                <a:schemeClr val="tx1"/>
              </a:solidFill>
              <a:effectLst/>
              <a:latin typeface="+mn-lt"/>
              <a:ea typeface="+mn-ea"/>
              <a:cs typeface="+mn-cs"/>
            </a:endParaRPr>
          </a:p>
          <a:p>
            <a:endParaRPr lang="en-GB" sz="1600" kern="1200" dirty="0">
              <a:solidFill>
                <a:schemeClr val="tx1"/>
              </a:solidFill>
              <a:effectLst/>
              <a:latin typeface="+mn-lt"/>
              <a:ea typeface="+mn-ea"/>
              <a:cs typeface="+mn-cs"/>
            </a:endParaRPr>
          </a:p>
          <a:p>
            <a:r>
              <a:rPr lang="en-GB" sz="1600" b="1" kern="1200" dirty="0">
                <a:solidFill>
                  <a:schemeClr val="tx1"/>
                </a:solidFill>
                <a:effectLst/>
                <a:latin typeface="+mn-lt"/>
                <a:ea typeface="+mn-ea"/>
                <a:cs typeface="+mn-cs"/>
              </a:rPr>
              <a:t>LEARNER JOURNEY AND DEVELOPMENT</a:t>
            </a:r>
          </a:p>
          <a:p>
            <a:endParaRPr lang="en-GB" sz="16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When each organisation has been on-boarded we then get started with the learners</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All attend an IAG event – open (monthly) or can be arranged in house.  Overview of programme, ‘rules’, and chance to meet the trainers and tutors who deliver the programme with a deeper dive of each standard we offer</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Line Managers are also involved in these – they are critical to success and need to understand their role</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Programme dates etc. provided at start for whole programme – able to plan ahead</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Dedicated trainer/tutor for whole of programme</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Regular reviews involving line manager with reporting to the commissioner</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Additional ad hoc support as required – based on learner needs</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Pastoral support, including supporting any additional learning needs and adjustments required</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Practical support for End Point Assessment</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0" indent="0">
              <a:buFont typeface="Arial" panose="020B0604020202020204" pitchFamily="34" charset="0"/>
              <a:buNone/>
            </a:pPr>
            <a:r>
              <a:rPr lang="en-GB" sz="1600" b="1" kern="1200" dirty="0">
                <a:solidFill>
                  <a:schemeClr val="tx1"/>
                </a:solidFill>
                <a:effectLst/>
                <a:latin typeface="+mn-lt"/>
                <a:ea typeface="+mn-ea"/>
                <a:cs typeface="+mn-cs"/>
              </a:rPr>
              <a:t>ONGOING SUPPORT AND COMMUNICATION</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Regular reviews with commissioners – monthly, quarterly etc.</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Programme news/updates</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Newsletters – useful information</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600" kern="1200" dirty="0">
                <a:solidFill>
                  <a:schemeClr val="tx1"/>
                </a:solidFill>
                <a:effectLst/>
                <a:latin typeface="+mn-lt"/>
                <a:ea typeface="+mn-ea"/>
                <a:cs typeface="+mn-cs"/>
              </a:rPr>
              <a:t>Whatever you need really</a:t>
            </a: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600" kern="1200" dirty="0">
              <a:solidFill>
                <a:schemeClr val="tx1"/>
              </a:solidFill>
              <a:effectLst/>
              <a:latin typeface="+mn-lt"/>
              <a:ea typeface="+mn-ea"/>
              <a:cs typeface="+mn-cs"/>
            </a:endParaRPr>
          </a:p>
          <a:p>
            <a:pPr marL="0" indent="0">
              <a:buFont typeface="Arial" panose="020B0604020202020204" pitchFamily="34" charset="0"/>
              <a:buNone/>
            </a:pPr>
            <a:r>
              <a:rPr lang="en-GB" sz="1600" kern="1200" dirty="0">
                <a:solidFill>
                  <a:schemeClr val="tx1"/>
                </a:solidFill>
                <a:effectLst/>
                <a:latin typeface="+mn-lt"/>
                <a:ea typeface="+mn-ea"/>
                <a:cs typeface="+mn-cs"/>
              </a:rPr>
              <a:t>We want to still be working with you 10 years from now (with many organisations that is exactly what we do!!!) so this really is a partnership.  </a:t>
            </a:r>
          </a:p>
          <a:p>
            <a:pPr marL="0" indent="0">
              <a:buFont typeface="Arial" panose="020B0604020202020204" pitchFamily="34" charset="0"/>
              <a:buNone/>
            </a:pPr>
            <a:endParaRPr lang="en-GB" sz="1600" kern="1200" dirty="0">
              <a:solidFill>
                <a:schemeClr val="tx1"/>
              </a:solidFill>
              <a:effectLst/>
              <a:latin typeface="+mn-lt"/>
              <a:ea typeface="+mn-ea"/>
              <a:cs typeface="+mn-cs"/>
            </a:endParaRPr>
          </a:p>
          <a:p>
            <a:pPr marL="0" indent="0">
              <a:buFont typeface="Arial" panose="020B0604020202020204" pitchFamily="34" charset="0"/>
              <a:buNone/>
            </a:pPr>
            <a:r>
              <a:rPr lang="en-GB" sz="1600" kern="1200" dirty="0">
                <a:solidFill>
                  <a:schemeClr val="tx1"/>
                </a:solidFill>
                <a:effectLst/>
                <a:latin typeface="+mn-lt"/>
                <a:ea typeface="+mn-ea"/>
                <a:cs typeface="+mn-cs"/>
              </a:rPr>
              <a:t>When things go right, we want to share it with you…when things go wrong we want to work with you to fix it!</a:t>
            </a: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We would love to have a 1-1 conversation with each and every one of you to explore your leadership development plans and how we may be able to support you</a:t>
            </a: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Now going to pass you over to my colleague Charlie who is going to dive specifically into our NHS Programmes and also share details on some new standards we think might be of interest!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Regular meeting to check-in on learner progress, outstanding issues and new prospects</a:t>
            </a:r>
          </a:p>
          <a:p>
            <a:r>
              <a:rPr lang="en-GB" sz="1200" b="0" i="0" kern="1200" dirty="0">
                <a:solidFill>
                  <a:schemeClr val="tx1"/>
                </a:solidFill>
                <a:effectLst/>
                <a:latin typeface="+mn-lt"/>
                <a:ea typeface="+mn-ea"/>
                <a:cs typeface="+mn-cs"/>
              </a:rPr>
              <a:t>Yearly face to face meetings</a:t>
            </a:r>
          </a:p>
          <a:p>
            <a:r>
              <a:rPr lang="en-GB" sz="1200" b="0" i="0" kern="1200" dirty="0">
                <a:solidFill>
                  <a:schemeClr val="tx1"/>
                </a:solidFill>
                <a:effectLst/>
                <a:latin typeface="+mn-lt"/>
                <a:ea typeface="+mn-ea"/>
                <a:cs typeface="+mn-cs"/>
              </a:rPr>
              <a:t>Dealing with regular queries</a:t>
            </a:r>
          </a:p>
          <a:p>
            <a:r>
              <a:rPr lang="en-GB" sz="1200" b="0" i="0" kern="1200" dirty="0">
                <a:solidFill>
                  <a:schemeClr val="tx1"/>
                </a:solidFill>
                <a:effectLst/>
                <a:latin typeface="+mn-lt"/>
                <a:ea typeface="+mn-ea"/>
                <a:cs typeface="+mn-cs"/>
              </a:rPr>
              <a:t>Onboarding of new learners</a:t>
            </a:r>
          </a:p>
          <a:p>
            <a:r>
              <a:rPr lang="en-GB" sz="1200" b="0" i="0" kern="1200" dirty="0">
                <a:solidFill>
                  <a:schemeClr val="tx1"/>
                </a:solidFill>
                <a:effectLst/>
                <a:latin typeface="+mn-lt"/>
                <a:ea typeface="+mn-ea"/>
                <a:cs typeface="+mn-cs"/>
              </a:rPr>
              <a:t>Information and Guidance sessions – tailored if needed to your individual needs</a:t>
            </a:r>
          </a:p>
          <a:p>
            <a:r>
              <a:rPr lang="en-GB" sz="1200" b="0" i="0" kern="1200" dirty="0">
                <a:solidFill>
                  <a:schemeClr val="tx1"/>
                </a:solidFill>
                <a:effectLst/>
                <a:latin typeface="+mn-lt"/>
                <a:ea typeface="+mn-ea"/>
                <a:cs typeface="+mn-cs"/>
              </a:rPr>
              <a:t>Individualise help</a:t>
            </a:r>
          </a:p>
          <a:p>
            <a:r>
              <a:rPr lang="en-GB" sz="1200" b="0" i="0" kern="1200" dirty="0">
                <a:solidFill>
                  <a:schemeClr val="tx1"/>
                </a:solidFill>
                <a:effectLst/>
                <a:latin typeface="+mn-lt"/>
                <a:ea typeface="+mn-ea"/>
                <a:cs typeface="+mn-cs"/>
              </a:rPr>
              <a:t>Support and guide</a:t>
            </a:r>
          </a:p>
          <a:p>
            <a:r>
              <a:rPr lang="en-GB" sz="1200" b="0" i="0" kern="1200" dirty="0">
                <a:solidFill>
                  <a:schemeClr val="tx1"/>
                </a:solidFill>
                <a:effectLst/>
                <a:latin typeface="+mn-lt"/>
                <a:ea typeface="+mn-ea"/>
                <a:cs typeface="+mn-cs"/>
              </a:rPr>
              <a:t>Discuss and Investigate new programme design</a:t>
            </a:r>
          </a:p>
          <a:p>
            <a:r>
              <a:rPr lang="en-GB" sz="1200" b="0" i="0" kern="1200" dirty="0">
                <a:solidFill>
                  <a:schemeClr val="tx1"/>
                </a:solidFill>
                <a:effectLst/>
                <a:latin typeface="+mn-lt"/>
                <a:ea typeface="+mn-ea"/>
                <a:cs typeface="+mn-cs"/>
              </a:rPr>
              <a:t>Discuss business needs and develop solutions</a:t>
            </a:r>
          </a:p>
          <a:p>
            <a:r>
              <a:rPr lang="en-GB" sz="1200" b="0" i="0" kern="1200" dirty="0">
                <a:solidFill>
                  <a:schemeClr val="tx1"/>
                </a:solidFill>
                <a:effectLst/>
                <a:latin typeface="+mn-lt"/>
                <a:ea typeface="+mn-ea"/>
                <a:cs typeface="+mn-cs"/>
              </a:rPr>
              <a:t>Completion of contractual elements</a:t>
            </a:r>
          </a:p>
          <a:p>
            <a:endParaRPr lang="en-GB" sz="1200" b="0" i="0" kern="1200" dirty="0">
              <a:solidFill>
                <a:schemeClr val="tx1"/>
              </a:solidFill>
              <a:effectLst/>
              <a:latin typeface="+mn-lt"/>
              <a:ea typeface="+mn-ea"/>
              <a:cs typeface="+mn-cs"/>
            </a:endParaRPr>
          </a:p>
          <a:p>
            <a:r>
              <a:rPr lang="en-GB" dirty="0">
                <a:effectLst/>
              </a:rPr>
              <a:t>Ongoing support and communication, Learner journey &amp; development, Strategic partnership and delivery</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5</a:t>
            </a:fld>
            <a:endParaRPr lang="en-GB"/>
          </a:p>
        </p:txBody>
      </p:sp>
    </p:spTree>
    <p:extLst>
      <p:ext uri="{BB962C8B-B14F-4D97-AF65-F5344CB8AC3E}">
        <p14:creationId xmlns:p14="http://schemas.microsoft.com/office/powerpoint/2010/main" val="188953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Edward Jenner programme</a:t>
            </a:r>
            <a:r>
              <a:rPr lang="en-GB" sz="1200"/>
              <a:t> </a:t>
            </a:r>
          </a:p>
          <a:p>
            <a:r>
              <a:rPr lang="en-GB" sz="1200"/>
              <a:t>	building a strong foundation of leadership skills</a:t>
            </a:r>
          </a:p>
          <a:p>
            <a:r>
              <a:rPr lang="en-GB" sz="1200"/>
              <a:t>	All on-line – done at your own pace</a:t>
            </a:r>
          </a:p>
          <a:p>
            <a:r>
              <a:rPr lang="en-GB" sz="1200"/>
              <a:t>	TL &amp; BA as there is some cross-over</a:t>
            </a:r>
          </a:p>
          <a:p>
            <a:r>
              <a:rPr lang="en-GB" sz="1200"/>
              <a:t>	feedback is that it is interesting to do – not a huge cross over with the apprenticeships</a:t>
            </a:r>
          </a:p>
          <a:p>
            <a:r>
              <a:rPr lang="en-GB" sz="1200"/>
              <a:t>	</a:t>
            </a:r>
          </a:p>
          <a:p>
            <a:r>
              <a:rPr lang="en-GB" sz="1200" b="1"/>
              <a:t>Mary Seacole programme</a:t>
            </a:r>
          </a:p>
          <a:p>
            <a:r>
              <a:rPr lang="en-GB" sz="1200"/>
              <a:t>	a lot of crossover with the apprenticeship – works really well</a:t>
            </a:r>
          </a:p>
          <a:p>
            <a:r>
              <a:rPr lang="en-GB" sz="1200"/>
              <a:t>	Start with apprenticeship</a:t>
            </a:r>
          </a:p>
          <a:p>
            <a:r>
              <a:rPr lang="en-GB" sz="1200"/>
              <a:t>	then do the Mary Seacole programme – 6 months</a:t>
            </a:r>
          </a:p>
          <a:p>
            <a:r>
              <a:rPr lang="en-GB" sz="1200"/>
              <a:t>	finish with the apprenticeship – coaching and project management</a:t>
            </a:r>
          </a:p>
          <a:p>
            <a:r>
              <a:rPr lang="en-GB" sz="1200"/>
              <a:t>	Feedback says hard work but worth it</a:t>
            </a:r>
          </a:p>
          <a:p>
            <a:r>
              <a:rPr lang="en-GB" sz="1200"/>
              <a:t>	To do the Mary Seacole with us, have to combine it with the Apprenticeship</a:t>
            </a:r>
          </a:p>
          <a:p>
            <a:endParaRPr lang="en-GB" sz="1200"/>
          </a:p>
          <a:p>
            <a:r>
              <a:rPr lang="en-GB" sz="1200" b="1"/>
              <a:t>Paul Tipper </a:t>
            </a:r>
            <a:r>
              <a:rPr lang="en-GB" sz="1200"/>
              <a:t>here to answer any questions – please submit on chat</a:t>
            </a:r>
          </a:p>
        </p:txBody>
      </p:sp>
      <p:sp>
        <p:nvSpPr>
          <p:cNvPr id="4" name="Slide Number Placeholder 3"/>
          <p:cNvSpPr>
            <a:spLocks noGrp="1"/>
          </p:cNvSpPr>
          <p:nvPr>
            <p:ph type="sldNum" sz="quarter" idx="5"/>
          </p:nvPr>
        </p:nvSpPr>
        <p:spPr/>
        <p:txBody>
          <a:bodyPr/>
          <a:lstStyle/>
          <a:p>
            <a:fld id="{4C3C84BC-4D69-4F02-ADFB-3B46FE16F691}" type="slidenum">
              <a:rPr lang="en-GB" smtClean="0"/>
              <a:t>6</a:t>
            </a:fld>
            <a:endParaRPr lang="en-GB"/>
          </a:p>
        </p:txBody>
      </p:sp>
    </p:spTree>
    <p:extLst>
      <p:ext uri="{BB962C8B-B14F-4D97-AF65-F5344CB8AC3E}">
        <p14:creationId xmlns:p14="http://schemas.microsoft.com/office/powerpoint/2010/main" val="337768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7</a:t>
            </a:fld>
            <a:endParaRPr lang="en-GB"/>
          </a:p>
        </p:txBody>
      </p:sp>
    </p:spTree>
    <p:extLst>
      <p:ext uri="{BB962C8B-B14F-4D97-AF65-F5344CB8AC3E}">
        <p14:creationId xmlns:p14="http://schemas.microsoft.com/office/powerpoint/2010/main" val="126057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3C84BC-4D69-4F02-ADFB-3B46FE16F691}" type="slidenum">
              <a:rPr lang="en-GB" smtClean="0"/>
              <a:t>8</a:t>
            </a:fld>
            <a:endParaRPr lang="en-GB"/>
          </a:p>
        </p:txBody>
      </p:sp>
    </p:spTree>
    <p:extLst>
      <p:ext uri="{BB962C8B-B14F-4D97-AF65-F5344CB8AC3E}">
        <p14:creationId xmlns:p14="http://schemas.microsoft.com/office/powerpoint/2010/main" val="3268569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6380E-4EB3-1C39-BB70-B4570F130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24F3D-851D-EA0E-D4AB-28719E508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3D737-7FD7-91C1-0D76-AFC2626130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43F2CD-1F0B-1376-6BAE-2E4724013573}"/>
              </a:ext>
            </a:extLst>
          </p:cNvPr>
          <p:cNvSpPr>
            <a:spLocks noGrp="1"/>
          </p:cNvSpPr>
          <p:nvPr>
            <p:ph type="sldNum" sz="quarter" idx="5"/>
          </p:nvPr>
        </p:nvSpPr>
        <p:spPr/>
        <p:txBody>
          <a:bodyPr/>
          <a:lstStyle/>
          <a:p>
            <a:fld id="{4C3C84BC-4D69-4F02-ADFB-3B46FE16F691}" type="slidenum">
              <a:rPr lang="en-GB" smtClean="0"/>
              <a:t>9</a:t>
            </a:fld>
            <a:endParaRPr lang="en-GB"/>
          </a:p>
        </p:txBody>
      </p:sp>
    </p:spTree>
    <p:extLst>
      <p:ext uri="{BB962C8B-B14F-4D97-AF65-F5344CB8AC3E}">
        <p14:creationId xmlns:p14="http://schemas.microsoft.com/office/powerpoint/2010/main" val="2097249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064DA8-8909-C717-D32A-D80FD2B8CBBB}"/>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B714C78-8881-5262-AD04-1983D3D1485E}"/>
              </a:ext>
            </a:extLst>
          </p:cNvPr>
          <p:cNvSpPr>
            <a:spLocks noGrp="1"/>
          </p:cNvSpPr>
          <p:nvPr>
            <p:ph type="ctrTitle"/>
          </p:nvPr>
        </p:nvSpPr>
        <p:spPr>
          <a:xfrm>
            <a:off x="1524000" y="1122363"/>
            <a:ext cx="9144000" cy="2387600"/>
          </a:xfrm>
        </p:spPr>
        <p:txBody>
          <a:bodyPr anchor="ctr"/>
          <a:lstStyle>
            <a:lvl1pPr algn="ctr">
              <a:defRPr sz="6000">
                <a:latin typeface="+mj-lt"/>
              </a:defRPr>
            </a:lvl1pPr>
          </a:lstStyle>
          <a:p>
            <a:r>
              <a:rPr lang="en-GB"/>
              <a:t>Click to edit Master title style</a:t>
            </a:r>
          </a:p>
        </p:txBody>
      </p:sp>
      <p:sp>
        <p:nvSpPr>
          <p:cNvPr id="3" name="Subtitle 2">
            <a:extLst>
              <a:ext uri="{FF2B5EF4-FFF2-40B4-BE49-F238E27FC236}">
                <a16:creationId xmlns:a16="http://schemas.microsoft.com/office/drawing/2014/main" id="{FE188934-7ACC-B48F-13DC-328F6B427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D263C-996F-1489-EE8B-0E3DC85DC244}"/>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5" name="Footer Placeholder 4">
            <a:extLst>
              <a:ext uri="{FF2B5EF4-FFF2-40B4-BE49-F238E27FC236}">
                <a16:creationId xmlns:a16="http://schemas.microsoft.com/office/drawing/2014/main" id="{4D4F2E74-DAF3-3ECB-B30E-0773903070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C9407C-F1A6-CBC2-6604-325EE4552E63}"/>
              </a:ext>
            </a:extLst>
          </p:cNvPr>
          <p:cNvSpPr>
            <a:spLocks noGrp="1"/>
          </p:cNvSpPr>
          <p:nvPr>
            <p:ph type="sldNum" sz="quarter" idx="12"/>
          </p:nvPr>
        </p:nvSpPr>
        <p:spPr/>
        <p:txBody>
          <a:bodyPr/>
          <a:lstStyle/>
          <a:p>
            <a:fld id="{0E96909D-396A-41A8-AFED-9F5D7235DA83}" type="slidenum">
              <a:rPr lang="en-GB" smtClean="0"/>
              <a:t>‹#›</a:t>
            </a:fld>
            <a:endParaRPr lang="en-GB"/>
          </a:p>
        </p:txBody>
      </p:sp>
      <p:sp>
        <p:nvSpPr>
          <p:cNvPr id="7" name="Rectangle 6">
            <a:extLst>
              <a:ext uri="{FF2B5EF4-FFF2-40B4-BE49-F238E27FC236}">
                <a16:creationId xmlns:a16="http://schemas.microsoft.com/office/drawing/2014/main" id="{4F39115A-D176-DC56-CBCE-652E4B74E4AE}"/>
              </a:ext>
            </a:extLst>
          </p:cNvPr>
          <p:cNvSpPr/>
          <p:nvPr userDrawn="1"/>
        </p:nvSpPr>
        <p:spPr>
          <a:xfrm rot="20376025">
            <a:off x="-414915" y="2713054"/>
            <a:ext cx="14812465" cy="3216368"/>
          </a:xfrm>
          <a:prstGeom prst="rect">
            <a:avLst/>
          </a:prstGeom>
          <a:solidFill>
            <a:srgbClr val="DDDDDC">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59628E9-D61A-81ED-F4A7-9A978EEAB2DB}"/>
              </a:ext>
            </a:extLst>
          </p:cNvPr>
          <p:cNvSpPr/>
          <p:nvPr userDrawn="1"/>
        </p:nvSpPr>
        <p:spPr>
          <a:xfrm rot="21064861">
            <a:off x="-1976061" y="3124324"/>
            <a:ext cx="14812465" cy="3242754"/>
          </a:xfrm>
          <a:prstGeom prst="rect">
            <a:avLst/>
          </a:prstGeom>
          <a:solidFill>
            <a:srgbClr val="DDDDDC">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425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0A85-61BA-4372-ADA3-B465D28B2FE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6A12EE2-CD2A-48C2-1719-E193B126608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9EB94E-A799-ED3F-3532-2F7E9F56E9E7}"/>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5" name="Footer Placeholder 4">
            <a:extLst>
              <a:ext uri="{FF2B5EF4-FFF2-40B4-BE49-F238E27FC236}">
                <a16:creationId xmlns:a16="http://schemas.microsoft.com/office/drawing/2014/main" id="{350D6301-62CD-E005-7A39-15A3A6895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FD6D21-B88F-8F07-6BC2-1E120E2BBA66}"/>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3745615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AA635C-FE39-6953-D6CD-301C437899B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DBEF755-70FE-4469-B749-7C1F1BE667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07FFE3-B560-8EE7-A0C9-24436457A369}"/>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5" name="Footer Placeholder 4">
            <a:extLst>
              <a:ext uri="{FF2B5EF4-FFF2-40B4-BE49-F238E27FC236}">
                <a16:creationId xmlns:a16="http://schemas.microsoft.com/office/drawing/2014/main" id="{615FBFDF-8F64-6331-37CA-F50462CA74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3CE021-0AB7-C86E-167C-37A04A38CCEA}"/>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85658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72D1-DA95-A182-5031-8C47C411A927}"/>
              </a:ext>
            </a:extLst>
          </p:cNvPr>
          <p:cNvSpPr>
            <a:spLocks noGrp="1"/>
          </p:cNvSpPr>
          <p:nvPr>
            <p:ph type="title"/>
          </p:nvPr>
        </p:nvSpPr>
        <p:spPr/>
        <p:txBody>
          <a:bodyPr/>
          <a:lstStyle>
            <a:lvl1pPr>
              <a:defRPr>
                <a:latin typeface="+mj-lt"/>
              </a:defRPr>
            </a:lvl1pPr>
          </a:lstStyle>
          <a:p>
            <a:r>
              <a:rPr lang="en-GB"/>
              <a:t>Click to edit Master title style</a:t>
            </a:r>
          </a:p>
        </p:txBody>
      </p:sp>
      <p:sp>
        <p:nvSpPr>
          <p:cNvPr id="3" name="Content Placeholder 2">
            <a:extLst>
              <a:ext uri="{FF2B5EF4-FFF2-40B4-BE49-F238E27FC236}">
                <a16:creationId xmlns:a16="http://schemas.microsoft.com/office/drawing/2014/main" id="{94A50B60-1854-6843-5D69-B8C8A72BCB79}"/>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D71970-5FF5-70B6-F451-8B147244096E}"/>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5" name="Footer Placeholder 4">
            <a:extLst>
              <a:ext uri="{FF2B5EF4-FFF2-40B4-BE49-F238E27FC236}">
                <a16:creationId xmlns:a16="http://schemas.microsoft.com/office/drawing/2014/main" id="{AC967C6B-1590-CEDE-7E98-342A5A9BED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E6FC7F-0D92-0E0F-54CC-88752FB33ADE}"/>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387790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1CCB-7B63-0D11-DB27-1CC53D42C69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6854778-FBE7-0803-9C1D-DC7A559742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8E4C79-2500-2A1A-752C-2B7C543AA709}"/>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5" name="Footer Placeholder 4">
            <a:extLst>
              <a:ext uri="{FF2B5EF4-FFF2-40B4-BE49-F238E27FC236}">
                <a16:creationId xmlns:a16="http://schemas.microsoft.com/office/drawing/2014/main" id="{EA8CC145-1561-F314-3AE5-5435EA3D18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3C678B-F0E8-DB76-928C-92D9DD1AF34B}"/>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69683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F3E3-261E-8045-F79E-E867EE71120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55BD4BD-6992-4E4B-3263-074A013B09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4E5B029-DA00-CD2E-DE0A-CC58F5EB502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304B4C1-9110-2E5C-DE59-CB9DA0896850}"/>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6" name="Footer Placeholder 5">
            <a:extLst>
              <a:ext uri="{FF2B5EF4-FFF2-40B4-BE49-F238E27FC236}">
                <a16:creationId xmlns:a16="http://schemas.microsoft.com/office/drawing/2014/main" id="{B07CBB06-D202-2972-87E5-776B09F078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AB6B36-6624-40A6-CA5A-0C35CC408065}"/>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2816875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5D9C5-9FC8-7373-0267-A5AE57E9250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0B5E922-C3E8-1F09-36FA-6BF462826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F3DF8C-B927-0C75-704F-0F5CA484485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98851F1-7ED6-2A5C-0E71-C297D1207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992927-A961-54C2-70BF-A3AD90CF66A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A202833-BE00-0F81-E86F-9C182DBE70EC}"/>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8" name="Footer Placeholder 7">
            <a:extLst>
              <a:ext uri="{FF2B5EF4-FFF2-40B4-BE49-F238E27FC236}">
                <a16:creationId xmlns:a16="http://schemas.microsoft.com/office/drawing/2014/main" id="{EFB31329-9448-7DAA-3DDC-19F9AA1FFD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828B17-CF20-A214-59DD-818FB6B8F1A5}"/>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423097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B20-845A-A4ED-3398-8ECC22D9AF13}"/>
              </a:ext>
            </a:extLst>
          </p:cNvPr>
          <p:cNvSpPr>
            <a:spLocks noGrp="1"/>
          </p:cNvSpPr>
          <p:nvPr>
            <p:ph type="title"/>
          </p:nvPr>
        </p:nvSpPr>
        <p:spPr/>
        <p:txBody>
          <a:bodyPr/>
          <a:lstStyle>
            <a:lvl1pPr>
              <a:defRPr b="0">
                <a:latin typeface="+mj-lt"/>
              </a:defRPr>
            </a:lvl1pPr>
          </a:lstStyle>
          <a:p>
            <a:r>
              <a:rPr lang="en-GB"/>
              <a:t>Click to edit Master title style</a:t>
            </a:r>
          </a:p>
        </p:txBody>
      </p:sp>
      <p:sp>
        <p:nvSpPr>
          <p:cNvPr id="3" name="Date Placeholder 2">
            <a:extLst>
              <a:ext uri="{FF2B5EF4-FFF2-40B4-BE49-F238E27FC236}">
                <a16:creationId xmlns:a16="http://schemas.microsoft.com/office/drawing/2014/main" id="{5C8EE3C7-0DB2-EA95-41CC-046DA3ACED8A}"/>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4" name="Footer Placeholder 3">
            <a:extLst>
              <a:ext uri="{FF2B5EF4-FFF2-40B4-BE49-F238E27FC236}">
                <a16:creationId xmlns:a16="http://schemas.microsoft.com/office/drawing/2014/main" id="{013D8E2F-6BA5-E932-421C-D4BCBB6982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0F0077-CCE3-FEDB-D658-A584D8F49123}"/>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658434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5107E-4A6B-9BD2-9171-2DBB2EB3063B}"/>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3" name="Footer Placeholder 2">
            <a:extLst>
              <a:ext uri="{FF2B5EF4-FFF2-40B4-BE49-F238E27FC236}">
                <a16:creationId xmlns:a16="http://schemas.microsoft.com/office/drawing/2014/main" id="{69652766-5956-8AAC-33A1-FD131C187B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C749F9-3038-A5CB-98D8-FA6F2BFB81DA}"/>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199404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7B54-E99C-1DDC-3D08-E3962AA5DA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41D26A9-6F29-6FCE-E7DA-CDF47C9DE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029481E-463C-AAB4-65F6-FB30ABF9B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263F9E-AA17-1472-0481-F0AC955D04CF}"/>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6" name="Footer Placeholder 5">
            <a:extLst>
              <a:ext uri="{FF2B5EF4-FFF2-40B4-BE49-F238E27FC236}">
                <a16:creationId xmlns:a16="http://schemas.microsoft.com/office/drawing/2014/main" id="{A539062D-2BB8-C0CA-4176-317E3C901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EE4313-9686-109A-B340-35B298272F2F}"/>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124228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6873-29C1-9CCA-5010-20E28D8858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8642422-03A9-AE51-0DC8-239D45B1A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CC8469-D808-A817-B91E-60BA3B27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BCD223-63A3-D7CF-02B3-BF227D7A62C7}"/>
              </a:ext>
            </a:extLst>
          </p:cNvPr>
          <p:cNvSpPr>
            <a:spLocks noGrp="1"/>
          </p:cNvSpPr>
          <p:nvPr>
            <p:ph type="dt" sz="half" idx="10"/>
          </p:nvPr>
        </p:nvSpPr>
        <p:spPr/>
        <p:txBody>
          <a:bodyPr/>
          <a:lstStyle/>
          <a:p>
            <a:fld id="{37A0F270-1AD9-4CC2-B89E-ED6CA13237C8}" type="datetimeFigureOut">
              <a:rPr lang="en-GB" smtClean="0"/>
              <a:t>15/10/2025</a:t>
            </a:fld>
            <a:endParaRPr lang="en-GB"/>
          </a:p>
        </p:txBody>
      </p:sp>
      <p:sp>
        <p:nvSpPr>
          <p:cNvPr id="6" name="Footer Placeholder 5">
            <a:extLst>
              <a:ext uri="{FF2B5EF4-FFF2-40B4-BE49-F238E27FC236}">
                <a16:creationId xmlns:a16="http://schemas.microsoft.com/office/drawing/2014/main" id="{379AE7D6-5B67-A9F1-7542-DB4EF5C055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83EF5C-72CB-B056-322D-AAAB1DE26841}"/>
              </a:ext>
            </a:extLst>
          </p:cNvPr>
          <p:cNvSpPr>
            <a:spLocks noGrp="1"/>
          </p:cNvSpPr>
          <p:nvPr>
            <p:ph type="sldNum" sz="quarter" idx="12"/>
          </p:nvPr>
        </p:nvSpPr>
        <p:spPr/>
        <p:txBody>
          <a:bodyPr/>
          <a:lstStyle/>
          <a:p>
            <a:fld id="{0E96909D-396A-41A8-AFED-9F5D7235DA83}" type="slidenum">
              <a:rPr lang="en-GB" smtClean="0"/>
              <a:t>‹#›</a:t>
            </a:fld>
            <a:endParaRPr lang="en-GB"/>
          </a:p>
        </p:txBody>
      </p:sp>
    </p:spTree>
    <p:extLst>
      <p:ext uri="{BB962C8B-B14F-4D97-AF65-F5344CB8AC3E}">
        <p14:creationId xmlns:p14="http://schemas.microsoft.com/office/powerpoint/2010/main" val="268333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BD934-BDB9-250D-FF59-0B120C9492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36A8A92-4868-22F8-8E79-B449EFD499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BBC56E-FB5D-79A2-2207-B65E6E9CB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0F270-1AD9-4CC2-B89E-ED6CA13237C8}" type="datetimeFigureOut">
              <a:rPr lang="en-GB" smtClean="0"/>
              <a:t>15/10/2025</a:t>
            </a:fld>
            <a:endParaRPr lang="en-GB"/>
          </a:p>
        </p:txBody>
      </p:sp>
      <p:sp>
        <p:nvSpPr>
          <p:cNvPr id="5" name="Footer Placeholder 4">
            <a:extLst>
              <a:ext uri="{FF2B5EF4-FFF2-40B4-BE49-F238E27FC236}">
                <a16:creationId xmlns:a16="http://schemas.microsoft.com/office/drawing/2014/main" id="{D96B2D3E-ED67-1558-D9B6-31693AA6E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EB56E16-0CB8-24D6-481E-B88812F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96909D-396A-41A8-AFED-9F5D7235DA83}" type="slidenum">
              <a:rPr lang="en-GB" smtClean="0"/>
              <a:t>‹#›</a:t>
            </a:fld>
            <a:endParaRPr lang="en-GB"/>
          </a:p>
        </p:txBody>
      </p:sp>
      <p:sp>
        <p:nvSpPr>
          <p:cNvPr id="9" name="Rectangle 8">
            <a:extLst>
              <a:ext uri="{FF2B5EF4-FFF2-40B4-BE49-F238E27FC236}">
                <a16:creationId xmlns:a16="http://schemas.microsoft.com/office/drawing/2014/main" id="{9F408A01-46E4-56F9-A55B-961D45C29363}"/>
              </a:ext>
            </a:extLst>
          </p:cNvPr>
          <p:cNvSpPr/>
          <p:nvPr userDrawn="1"/>
        </p:nvSpPr>
        <p:spPr>
          <a:xfrm>
            <a:off x="-9236" y="5759434"/>
            <a:ext cx="12201236" cy="1104931"/>
          </a:xfrm>
          <a:custGeom>
            <a:avLst/>
            <a:gdLst>
              <a:gd name="connsiteX0" fmla="*/ 0 w 12192000"/>
              <a:gd name="connsiteY0" fmla="*/ 0 h 1104931"/>
              <a:gd name="connsiteX1" fmla="*/ 12192000 w 12192000"/>
              <a:gd name="connsiteY1" fmla="*/ 0 h 1104931"/>
              <a:gd name="connsiteX2" fmla="*/ 12192000 w 12192000"/>
              <a:gd name="connsiteY2" fmla="*/ 1104931 h 1104931"/>
              <a:gd name="connsiteX3" fmla="*/ 0 w 12192000"/>
              <a:gd name="connsiteY3" fmla="*/ 1104931 h 1104931"/>
              <a:gd name="connsiteX4" fmla="*/ 0 w 12192000"/>
              <a:gd name="connsiteY4" fmla="*/ 0 h 1104931"/>
              <a:gd name="connsiteX0" fmla="*/ 0 w 12192000"/>
              <a:gd name="connsiteY0" fmla="*/ 665018 h 1769949"/>
              <a:gd name="connsiteX1" fmla="*/ 12192000 w 12192000"/>
              <a:gd name="connsiteY1" fmla="*/ 0 h 1769949"/>
              <a:gd name="connsiteX2" fmla="*/ 12192000 w 12192000"/>
              <a:gd name="connsiteY2" fmla="*/ 1769949 h 1769949"/>
              <a:gd name="connsiteX3" fmla="*/ 0 w 12192000"/>
              <a:gd name="connsiteY3" fmla="*/ 1769949 h 1769949"/>
              <a:gd name="connsiteX4" fmla="*/ 0 w 12192000"/>
              <a:gd name="connsiteY4" fmla="*/ 665018 h 1769949"/>
              <a:gd name="connsiteX0" fmla="*/ 0 w 12201236"/>
              <a:gd name="connsiteY0" fmla="*/ 1366982 h 1769949"/>
              <a:gd name="connsiteX1" fmla="*/ 12201236 w 12201236"/>
              <a:gd name="connsiteY1" fmla="*/ 0 h 1769949"/>
              <a:gd name="connsiteX2" fmla="*/ 12201236 w 12201236"/>
              <a:gd name="connsiteY2" fmla="*/ 1769949 h 1769949"/>
              <a:gd name="connsiteX3" fmla="*/ 9236 w 12201236"/>
              <a:gd name="connsiteY3" fmla="*/ 1769949 h 1769949"/>
              <a:gd name="connsiteX4" fmla="*/ 0 w 12201236"/>
              <a:gd name="connsiteY4" fmla="*/ 1366982 h 1769949"/>
              <a:gd name="connsiteX0" fmla="*/ 0 w 12201236"/>
              <a:gd name="connsiteY0" fmla="*/ 1339273 h 1769949"/>
              <a:gd name="connsiteX1" fmla="*/ 12201236 w 12201236"/>
              <a:gd name="connsiteY1" fmla="*/ 0 h 1769949"/>
              <a:gd name="connsiteX2" fmla="*/ 12201236 w 12201236"/>
              <a:gd name="connsiteY2" fmla="*/ 1769949 h 1769949"/>
              <a:gd name="connsiteX3" fmla="*/ 9236 w 12201236"/>
              <a:gd name="connsiteY3" fmla="*/ 1769949 h 1769949"/>
              <a:gd name="connsiteX4" fmla="*/ 0 w 12201236"/>
              <a:gd name="connsiteY4" fmla="*/ 1339273 h 1769949"/>
              <a:gd name="connsiteX0" fmla="*/ 0 w 12201236"/>
              <a:gd name="connsiteY0" fmla="*/ 674255 h 1104931"/>
              <a:gd name="connsiteX1" fmla="*/ 12201236 w 12201236"/>
              <a:gd name="connsiteY1" fmla="*/ 0 h 1104931"/>
              <a:gd name="connsiteX2" fmla="*/ 12201236 w 12201236"/>
              <a:gd name="connsiteY2" fmla="*/ 1104931 h 1104931"/>
              <a:gd name="connsiteX3" fmla="*/ 9236 w 12201236"/>
              <a:gd name="connsiteY3" fmla="*/ 1104931 h 1104931"/>
              <a:gd name="connsiteX4" fmla="*/ 0 w 12201236"/>
              <a:gd name="connsiteY4" fmla="*/ 674255 h 110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236" h="1104931">
                <a:moveTo>
                  <a:pt x="0" y="674255"/>
                </a:moveTo>
                <a:lnTo>
                  <a:pt x="12201236" y="0"/>
                </a:lnTo>
                <a:lnTo>
                  <a:pt x="12201236" y="1104931"/>
                </a:lnTo>
                <a:lnTo>
                  <a:pt x="9236" y="1104931"/>
                </a:lnTo>
                <a:lnTo>
                  <a:pt x="0" y="674255"/>
                </a:lnTo>
                <a:close/>
              </a:path>
            </a:pathLst>
          </a:cu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ue and black logo&#10;&#10;AI-generated content may be incorrect.">
            <a:extLst>
              <a:ext uri="{FF2B5EF4-FFF2-40B4-BE49-F238E27FC236}">
                <a16:creationId xmlns:a16="http://schemas.microsoft.com/office/drawing/2014/main" id="{A2748D4E-B923-28B4-9DF3-4533C7FD65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42285" y="6107504"/>
            <a:ext cx="1551712" cy="598961"/>
          </a:xfrm>
          <a:prstGeom prst="rect">
            <a:avLst/>
          </a:prstGeom>
        </p:spPr>
      </p:pic>
      <p:pic>
        <p:nvPicPr>
          <p:cNvPr id="13" name="Picture 12" descr="A blue and white logo&#10;&#10;AI-generated content may be incorrect.">
            <a:extLst>
              <a:ext uri="{FF2B5EF4-FFF2-40B4-BE49-F238E27FC236}">
                <a16:creationId xmlns:a16="http://schemas.microsoft.com/office/drawing/2014/main" id="{CECEAE94-2240-4E07-974B-20203CF9DDE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54979" y="6176963"/>
            <a:ext cx="1123084" cy="454936"/>
          </a:xfrm>
          <a:prstGeom prst="rect">
            <a:avLst/>
          </a:prstGeom>
        </p:spPr>
      </p:pic>
    </p:spTree>
    <p:extLst>
      <p:ext uri="{BB962C8B-B14F-4D97-AF65-F5344CB8AC3E}">
        <p14:creationId xmlns:p14="http://schemas.microsoft.com/office/powerpoint/2010/main" val="360146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rgbClr val="16355D"/>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slideLayout" Target="../slideLayouts/slideLayout1.xml"/><Relationship Id="rId21"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pn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19.jpeg"/><Relationship Id="rId4" Type="http://schemas.openxmlformats.org/officeDocument/2006/relationships/image" Target="../media/image20.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AI-generated content may be incorrect.">
            <a:extLst>
              <a:ext uri="{FF2B5EF4-FFF2-40B4-BE49-F238E27FC236}">
                <a16:creationId xmlns:a16="http://schemas.microsoft.com/office/drawing/2014/main" id="{66FB688F-D4DF-6392-355A-140A58395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4369" y="2370182"/>
            <a:ext cx="1658392" cy="829641"/>
          </a:xfrm>
          <a:prstGeom prst="rect">
            <a:avLst/>
          </a:prstGeom>
        </p:spPr>
      </p:pic>
      <p:pic>
        <p:nvPicPr>
          <p:cNvPr id="5" name="Picture 4" descr="A black and white sign with blue text&#10;&#10;AI-generated content may be incorrect.">
            <a:extLst>
              <a:ext uri="{FF2B5EF4-FFF2-40B4-BE49-F238E27FC236}">
                <a16:creationId xmlns:a16="http://schemas.microsoft.com/office/drawing/2014/main" id="{FBB8F7E1-EE9D-9DC9-9F81-0C935CBDE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152" y="1086467"/>
            <a:ext cx="2284537" cy="1031849"/>
          </a:xfrm>
          <a:prstGeom prst="rect">
            <a:avLst/>
          </a:prstGeom>
        </p:spPr>
      </p:pic>
      <p:pic>
        <p:nvPicPr>
          <p:cNvPr id="6" name="Graphic 5">
            <a:extLst>
              <a:ext uri="{FF2B5EF4-FFF2-40B4-BE49-F238E27FC236}">
                <a16:creationId xmlns:a16="http://schemas.microsoft.com/office/drawing/2014/main" id="{D47D8DA6-EDE9-FF44-02D0-101CAA719D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4369" y="3480444"/>
            <a:ext cx="1658392" cy="1083571"/>
          </a:xfrm>
          <a:prstGeom prst="rect">
            <a:avLst/>
          </a:prstGeom>
        </p:spPr>
      </p:pic>
      <p:pic>
        <p:nvPicPr>
          <p:cNvPr id="8" name="Picture 7" descr="A blue and white logo&#10;&#10;AI-generated content may be incorrect.">
            <a:extLst>
              <a:ext uri="{FF2B5EF4-FFF2-40B4-BE49-F238E27FC236}">
                <a16:creationId xmlns:a16="http://schemas.microsoft.com/office/drawing/2014/main" id="{86A6C12E-11DC-0F3D-D12E-897C3C8D76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9550" y="3268639"/>
            <a:ext cx="1676042" cy="829641"/>
          </a:xfrm>
          <a:prstGeom prst="rect">
            <a:avLst/>
          </a:prstGeom>
        </p:spPr>
      </p:pic>
      <p:pic>
        <p:nvPicPr>
          <p:cNvPr id="9" name="Picture 8" descr="A black background with blue and white letters&#10;&#10;AI-generated content may be incorrect.">
            <a:extLst>
              <a:ext uri="{FF2B5EF4-FFF2-40B4-BE49-F238E27FC236}">
                <a16:creationId xmlns:a16="http://schemas.microsoft.com/office/drawing/2014/main" id="{C11E9530-F29D-2BA7-6343-83B6B5E4F0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0230" y="4336312"/>
            <a:ext cx="2288339" cy="898650"/>
          </a:xfrm>
          <a:prstGeom prst="rect">
            <a:avLst/>
          </a:prstGeom>
        </p:spPr>
      </p:pic>
      <p:pic>
        <p:nvPicPr>
          <p:cNvPr id="10" name="Picture 9" descr="A black and blue logo&#10;&#10;AI-generated content may be incorrect.">
            <a:extLst>
              <a:ext uri="{FF2B5EF4-FFF2-40B4-BE49-F238E27FC236}">
                <a16:creationId xmlns:a16="http://schemas.microsoft.com/office/drawing/2014/main" id="{7F6BA5B4-E76D-AE45-C68F-5E8AA7DAB1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5952" y="2838599"/>
            <a:ext cx="1717702" cy="993121"/>
          </a:xfrm>
          <a:prstGeom prst="rect">
            <a:avLst/>
          </a:prstGeom>
        </p:spPr>
      </p:pic>
      <p:pic>
        <p:nvPicPr>
          <p:cNvPr id="11" name="Picture 10" descr="A black and blue text on a black background&#10;&#10;AI-generated content may be incorrect.">
            <a:extLst>
              <a:ext uri="{FF2B5EF4-FFF2-40B4-BE49-F238E27FC236}">
                <a16:creationId xmlns:a16="http://schemas.microsoft.com/office/drawing/2014/main" id="{49C9B48F-F3A3-F8BB-0143-CB4761FC33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2338" y="5096158"/>
            <a:ext cx="2757641" cy="829641"/>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74233A8A-B0D0-19C2-4A8A-06D156AA0A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52121" y="4844636"/>
            <a:ext cx="3100640" cy="791309"/>
          </a:xfrm>
          <a:prstGeom prst="rect">
            <a:avLst/>
          </a:prstGeom>
        </p:spPr>
      </p:pic>
      <p:pic>
        <p:nvPicPr>
          <p:cNvPr id="16" name="Picture 15" descr="A logo with a black background&#10;&#10;AI-generated content may be incorrect.">
            <a:extLst>
              <a:ext uri="{FF2B5EF4-FFF2-40B4-BE49-F238E27FC236}">
                <a16:creationId xmlns:a16="http://schemas.microsoft.com/office/drawing/2014/main" id="{0AC9BEE2-A6EF-18CE-B791-409095C623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1748" y="5541282"/>
            <a:ext cx="2056571" cy="867751"/>
          </a:xfrm>
          <a:prstGeom prst="rect">
            <a:avLst/>
          </a:prstGeom>
        </p:spPr>
      </p:pic>
      <p:pic>
        <p:nvPicPr>
          <p:cNvPr id="17" name="Picture 16" descr="A black background with white and blue letters&#10;&#10;AI-generated content may be incorrect.">
            <a:extLst>
              <a:ext uri="{FF2B5EF4-FFF2-40B4-BE49-F238E27FC236}">
                <a16:creationId xmlns:a16="http://schemas.microsoft.com/office/drawing/2014/main" id="{4F33DACF-DED2-1F7D-B14A-BC993AFE72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16855" y="3589495"/>
            <a:ext cx="2273597" cy="1120636"/>
          </a:xfrm>
          <a:prstGeom prst="rect">
            <a:avLst/>
          </a:prstGeom>
        </p:spPr>
      </p:pic>
      <p:pic>
        <p:nvPicPr>
          <p:cNvPr id="12" name="Picture 11" descr="A colorful bird with a black background&#10;&#10;AI-generated content may be incorrect.">
            <a:extLst>
              <a:ext uri="{FF2B5EF4-FFF2-40B4-BE49-F238E27FC236}">
                <a16:creationId xmlns:a16="http://schemas.microsoft.com/office/drawing/2014/main" id="{ED3356BE-04A2-19D8-5CC3-FB11231317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042" y="4306079"/>
            <a:ext cx="1280838" cy="1083200"/>
          </a:xfrm>
          <a:prstGeom prst="rect">
            <a:avLst/>
          </a:prstGeom>
        </p:spPr>
      </p:pic>
      <p:sp>
        <p:nvSpPr>
          <p:cNvPr id="18" name="TextBox 17">
            <a:extLst>
              <a:ext uri="{FF2B5EF4-FFF2-40B4-BE49-F238E27FC236}">
                <a16:creationId xmlns:a16="http://schemas.microsoft.com/office/drawing/2014/main" id="{1FD7C682-F5A9-19C3-2C99-4508215F5222}"/>
              </a:ext>
            </a:extLst>
          </p:cNvPr>
          <p:cNvSpPr txBox="1"/>
          <p:nvPr/>
        </p:nvSpPr>
        <p:spPr>
          <a:xfrm>
            <a:off x="339239" y="1258673"/>
            <a:ext cx="8496437" cy="1169551"/>
          </a:xfrm>
          <a:prstGeom prst="rect">
            <a:avLst/>
          </a:prstGeom>
          <a:noFill/>
        </p:spPr>
        <p:txBody>
          <a:bodyPr wrap="square" rtlCol="0">
            <a:spAutoFit/>
          </a:bodyPr>
          <a:lstStyle/>
          <a:p>
            <a:r>
              <a:rPr lang="en-GB" sz="3500" b="1">
                <a:solidFill>
                  <a:srgbClr val="16355D"/>
                </a:solidFill>
              </a:rPr>
              <a:t>Shaping Tomorrow’s Leaders</a:t>
            </a:r>
            <a:br>
              <a:rPr lang="en-GB" sz="3500" b="1">
                <a:solidFill>
                  <a:srgbClr val="16355D"/>
                </a:solidFill>
              </a:rPr>
            </a:br>
            <a:r>
              <a:rPr lang="en-GB" sz="3500" b="1">
                <a:solidFill>
                  <a:srgbClr val="16355D"/>
                </a:solidFill>
              </a:rPr>
              <a:t>How Lighthouse Supports the NHS</a:t>
            </a:r>
          </a:p>
        </p:txBody>
      </p:sp>
      <p:pic>
        <p:nvPicPr>
          <p:cNvPr id="19" name="Picture 18" descr="A blue and black logo&#10;&#10;AI-generated content may be incorrect.">
            <a:extLst>
              <a:ext uri="{FF2B5EF4-FFF2-40B4-BE49-F238E27FC236}">
                <a16:creationId xmlns:a16="http://schemas.microsoft.com/office/drawing/2014/main" id="{0FB20C09-F3D8-9545-E55D-71D3C9F994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7311" y="263699"/>
            <a:ext cx="2473871" cy="954914"/>
          </a:xfrm>
          <a:prstGeom prst="rect">
            <a:avLst/>
          </a:prstGeom>
        </p:spPr>
      </p:pic>
      <p:pic>
        <p:nvPicPr>
          <p:cNvPr id="2" name="ocean-wave-loops-377890">
            <a:hlinkClick r:id="" action="ppaction://media"/>
            <a:extLst>
              <a:ext uri="{FF2B5EF4-FFF2-40B4-BE49-F238E27FC236}">
                <a16:creationId xmlns:a16="http://schemas.microsoft.com/office/drawing/2014/main" id="{C8F48D1D-DC7A-E93A-8112-B98379918BF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38387" y="5975158"/>
            <a:ext cx="487363" cy="487363"/>
          </a:xfrm>
          <a:prstGeom prst="rect">
            <a:avLst/>
          </a:prstGeom>
        </p:spPr>
      </p:pic>
      <p:pic>
        <p:nvPicPr>
          <p:cNvPr id="20" name="Picture 19" descr="A black and white sign with blue text&#10;&#10;AI-generated content may be incorrect.">
            <a:extLst>
              <a:ext uri="{FF2B5EF4-FFF2-40B4-BE49-F238E27FC236}">
                <a16:creationId xmlns:a16="http://schemas.microsoft.com/office/drawing/2014/main" id="{F6086FA3-C70E-F494-5DC8-190CC596C4F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27156" y="5269544"/>
            <a:ext cx="2418481" cy="1031193"/>
          </a:xfrm>
          <a:prstGeom prst="rect">
            <a:avLst/>
          </a:prstGeom>
        </p:spPr>
      </p:pic>
      <p:pic>
        <p:nvPicPr>
          <p:cNvPr id="22" name="Picture 21" descr="A black and blue text on a black background&#10;&#10;AI-generated content may be incorrect.">
            <a:extLst>
              <a:ext uri="{FF2B5EF4-FFF2-40B4-BE49-F238E27FC236}">
                <a16:creationId xmlns:a16="http://schemas.microsoft.com/office/drawing/2014/main" id="{7BB810CF-2F78-B62E-10AA-1DF73D94EB0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23431" y="4059933"/>
            <a:ext cx="3455571" cy="1120636"/>
          </a:xfrm>
          <a:prstGeom prst="rect">
            <a:avLst/>
          </a:prstGeom>
        </p:spPr>
      </p:pic>
      <p:pic>
        <p:nvPicPr>
          <p:cNvPr id="24" name="Picture 23" descr="A black background with blue and white text&#10;&#10;AI-generated content may be incorrect.">
            <a:extLst>
              <a:ext uri="{FF2B5EF4-FFF2-40B4-BE49-F238E27FC236}">
                <a16:creationId xmlns:a16="http://schemas.microsoft.com/office/drawing/2014/main" id="{B4AFE492-B526-90A4-B91E-4AD29779654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17666" y="2153952"/>
            <a:ext cx="2365554" cy="971925"/>
          </a:xfrm>
          <a:prstGeom prst="rect">
            <a:avLst/>
          </a:prstGeom>
        </p:spPr>
      </p:pic>
      <p:sp>
        <p:nvSpPr>
          <p:cNvPr id="25" name="TextBox 24">
            <a:extLst>
              <a:ext uri="{FF2B5EF4-FFF2-40B4-BE49-F238E27FC236}">
                <a16:creationId xmlns:a16="http://schemas.microsoft.com/office/drawing/2014/main" id="{81C50CFB-B6D0-C85D-2A77-74B4253A7B9E}"/>
              </a:ext>
            </a:extLst>
          </p:cNvPr>
          <p:cNvSpPr txBox="1"/>
          <p:nvPr/>
        </p:nvSpPr>
        <p:spPr>
          <a:xfrm>
            <a:off x="7517666" y="6288797"/>
            <a:ext cx="5158689" cy="615553"/>
          </a:xfrm>
          <a:prstGeom prst="rect">
            <a:avLst/>
          </a:prstGeom>
          <a:noFill/>
        </p:spPr>
        <p:txBody>
          <a:bodyPr wrap="square" rtlCol="0">
            <a:spAutoFit/>
          </a:bodyPr>
          <a:lstStyle/>
          <a:p>
            <a:r>
              <a:rPr lang="en-GB" sz="1600" i="1">
                <a:solidFill>
                  <a:srgbClr val="16355D"/>
                </a:solidFill>
              </a:rPr>
              <a:t>Proud to be supporting these NHS organisations</a:t>
            </a:r>
          </a:p>
          <a:p>
            <a:endParaRPr lang="en-GB" i="1">
              <a:solidFill>
                <a:srgbClr val="16355D"/>
              </a:solidFill>
            </a:endParaRPr>
          </a:p>
        </p:txBody>
      </p:sp>
    </p:spTree>
    <p:extLst>
      <p:ext uri="{BB962C8B-B14F-4D97-AF65-F5344CB8AC3E}">
        <p14:creationId xmlns:p14="http://schemas.microsoft.com/office/powerpoint/2010/main" val="23687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306">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30E76-0395-3F3B-A59D-5F2CB9377F36}"/>
              </a:ext>
            </a:extLst>
          </p:cNvPr>
          <p:cNvSpPr>
            <a:spLocks noGrp="1"/>
          </p:cNvSpPr>
          <p:nvPr>
            <p:ph type="title"/>
          </p:nvPr>
        </p:nvSpPr>
        <p:spPr/>
        <p:txBody>
          <a:bodyPr/>
          <a:lstStyle/>
          <a:p>
            <a:r>
              <a:rPr lang="en-GB" b="1">
                <a:latin typeface="Calibri" panose="020F0502020204030204" pitchFamily="34" charset="0"/>
              </a:rPr>
              <a:t>Leadership and Management Apprenticeships with NHS Leadership Academy</a:t>
            </a:r>
            <a:endParaRPr lang="en-GB"/>
          </a:p>
        </p:txBody>
      </p:sp>
      <p:pic>
        <p:nvPicPr>
          <p:cNvPr id="3" name="Picture 2" descr="A green and white sign&#10;&#10;AI-generated content may be incorrect.">
            <a:extLst>
              <a:ext uri="{FF2B5EF4-FFF2-40B4-BE49-F238E27FC236}">
                <a16:creationId xmlns:a16="http://schemas.microsoft.com/office/drawing/2014/main" id="{BAE74655-DA7A-4F33-388F-340656D70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943" y="2505809"/>
            <a:ext cx="4446381" cy="2084240"/>
          </a:xfrm>
          <a:prstGeom prst="rect">
            <a:avLst/>
          </a:prstGeom>
        </p:spPr>
      </p:pic>
      <p:sp>
        <p:nvSpPr>
          <p:cNvPr id="4" name="Rectangle 3">
            <a:extLst>
              <a:ext uri="{FF2B5EF4-FFF2-40B4-BE49-F238E27FC236}">
                <a16:creationId xmlns:a16="http://schemas.microsoft.com/office/drawing/2014/main" id="{5520630E-985B-2D96-1764-A14FCAE4B8FB}"/>
              </a:ext>
            </a:extLst>
          </p:cNvPr>
          <p:cNvSpPr/>
          <p:nvPr/>
        </p:nvSpPr>
        <p:spPr>
          <a:xfrm>
            <a:off x="6315220" y="2505809"/>
            <a:ext cx="4188349" cy="2084240"/>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rgbClr val="16355D"/>
                </a:solidFill>
              </a:rPr>
              <a:t>Programme will be refreshed</a:t>
            </a:r>
          </a:p>
          <a:p>
            <a:endParaRPr lang="en-GB">
              <a:solidFill>
                <a:srgbClr val="16355D"/>
              </a:solidFill>
            </a:endParaRPr>
          </a:p>
          <a:p>
            <a:r>
              <a:rPr lang="en-GB">
                <a:solidFill>
                  <a:srgbClr val="16355D"/>
                </a:solidFill>
              </a:rPr>
              <a:t>Not many changes expected</a:t>
            </a:r>
          </a:p>
          <a:p>
            <a:endParaRPr lang="en-GB">
              <a:solidFill>
                <a:srgbClr val="16355D"/>
              </a:solidFill>
            </a:endParaRPr>
          </a:p>
          <a:p>
            <a:r>
              <a:rPr lang="en-GB">
                <a:solidFill>
                  <a:srgbClr val="16355D"/>
                </a:solidFill>
              </a:rPr>
              <a:t>Will align very closely with Management and Leadership Framework </a:t>
            </a:r>
          </a:p>
        </p:txBody>
      </p:sp>
    </p:spTree>
    <p:extLst>
      <p:ext uri="{BB962C8B-B14F-4D97-AF65-F5344CB8AC3E}">
        <p14:creationId xmlns:p14="http://schemas.microsoft.com/office/powerpoint/2010/main" val="368007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A02A-3896-2DE5-7EAC-96FE301AC74F}"/>
              </a:ext>
            </a:extLst>
          </p:cNvPr>
          <p:cNvSpPr>
            <a:spLocks noGrp="1"/>
          </p:cNvSpPr>
          <p:nvPr>
            <p:ph type="title"/>
          </p:nvPr>
        </p:nvSpPr>
        <p:spPr/>
        <p:txBody>
          <a:bodyPr/>
          <a:lstStyle/>
          <a:p>
            <a:r>
              <a:rPr lang="en-GB" b="1"/>
              <a:t>Michael Manson: The apprenticeship journey</a:t>
            </a:r>
          </a:p>
        </p:txBody>
      </p:sp>
      <p:sp>
        <p:nvSpPr>
          <p:cNvPr id="9" name="Star: 5 Points 8">
            <a:extLst>
              <a:ext uri="{FF2B5EF4-FFF2-40B4-BE49-F238E27FC236}">
                <a16:creationId xmlns:a16="http://schemas.microsoft.com/office/drawing/2014/main" id="{693A4CBC-F7C3-6318-4397-C2786AEDE44F}"/>
              </a:ext>
            </a:extLst>
          </p:cNvPr>
          <p:cNvSpPr/>
          <p:nvPr/>
        </p:nvSpPr>
        <p:spPr>
          <a:xfrm rot="493450">
            <a:off x="6720066" y="2262845"/>
            <a:ext cx="2726856" cy="2726856"/>
          </a:xfrm>
          <a:prstGeom prst="star5">
            <a:avLst>
              <a:gd name="adj" fmla="val 27185"/>
              <a:gd name="hf" fmla="val 105146"/>
              <a:gd name="vf" fmla="val 110557"/>
            </a:avLst>
          </a:prstGeom>
          <a:solidFill>
            <a:srgbClr val="FFC000"/>
          </a:solidFill>
          <a:ln>
            <a:noFill/>
          </a:ln>
          <a:effectLst>
            <a:glow rad="101600">
              <a:srgbClr val="FFC000">
                <a:alpha val="27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F6017C9-86BA-F4EB-C033-87735F2F714A}"/>
              </a:ext>
            </a:extLst>
          </p:cNvPr>
          <p:cNvSpPr txBox="1"/>
          <p:nvPr/>
        </p:nvSpPr>
        <p:spPr>
          <a:xfrm>
            <a:off x="6668523" y="3413109"/>
            <a:ext cx="2829942" cy="923330"/>
          </a:xfrm>
          <a:prstGeom prst="rect">
            <a:avLst/>
          </a:prstGeom>
          <a:noFill/>
        </p:spPr>
        <p:txBody>
          <a:bodyPr wrap="square" rtlCol="0">
            <a:spAutoFit/>
          </a:bodyPr>
          <a:lstStyle/>
          <a:p>
            <a:pPr algn="ctr"/>
            <a:r>
              <a:rPr lang="en-GB">
                <a:solidFill>
                  <a:srgbClr val="16355D"/>
                </a:solidFill>
              </a:rPr>
              <a:t>Received </a:t>
            </a:r>
            <a:r>
              <a:rPr lang="en-GB" b="1">
                <a:solidFill>
                  <a:srgbClr val="16355D"/>
                </a:solidFill>
              </a:rPr>
              <a:t>Distinction</a:t>
            </a:r>
            <a:r>
              <a:rPr lang="en-GB">
                <a:solidFill>
                  <a:srgbClr val="16355D"/>
                </a:solidFill>
              </a:rPr>
              <a:t> in L5 Operations/Departmental </a:t>
            </a:r>
          </a:p>
          <a:p>
            <a:pPr algn="ctr"/>
            <a:r>
              <a:rPr lang="en-GB">
                <a:solidFill>
                  <a:srgbClr val="16355D"/>
                </a:solidFill>
              </a:rPr>
              <a:t>Apprenticeship</a:t>
            </a:r>
          </a:p>
        </p:txBody>
      </p:sp>
      <p:pic>
        <p:nvPicPr>
          <p:cNvPr id="11" name="Picture 10" descr="A person with a nose ring smiling&#10;&#10;AI-generated content may be incorrect.">
            <a:extLst>
              <a:ext uri="{FF2B5EF4-FFF2-40B4-BE49-F238E27FC236}">
                <a16:creationId xmlns:a16="http://schemas.microsoft.com/office/drawing/2014/main" id="{5D575648-DA6F-F0CF-0E48-4A664A793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845" y="1515206"/>
            <a:ext cx="2782155" cy="4318035"/>
          </a:xfrm>
          <a:prstGeom prst="rect">
            <a:avLst/>
          </a:prstGeom>
        </p:spPr>
      </p:pic>
    </p:spTree>
    <p:extLst>
      <p:ext uri="{BB962C8B-B14F-4D97-AF65-F5344CB8AC3E}">
        <p14:creationId xmlns:p14="http://schemas.microsoft.com/office/powerpoint/2010/main" val="3746451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5DD9-32E6-5E90-5246-201DE53B5D16}"/>
              </a:ext>
            </a:extLst>
          </p:cNvPr>
          <p:cNvSpPr>
            <a:spLocks noGrp="1"/>
          </p:cNvSpPr>
          <p:nvPr>
            <p:ph type="title"/>
          </p:nvPr>
        </p:nvSpPr>
        <p:spPr/>
        <p:txBody>
          <a:bodyPr/>
          <a:lstStyle/>
          <a:p>
            <a:pPr lvl="0">
              <a:lnSpc>
                <a:spcPct val="100000"/>
              </a:lnSpc>
              <a:spcBef>
                <a:spcPts val="0"/>
              </a:spcBef>
              <a:defRPr/>
            </a:pPr>
            <a:r>
              <a:rPr lang="en-US" altLang="en-US" b="1">
                <a:latin typeface="Aptos" panose="020B0004020202020204" pitchFamily="34" charset="0"/>
              </a:rPr>
              <a:t>Up-coming News and Programmes</a:t>
            </a:r>
          </a:p>
        </p:txBody>
      </p:sp>
      <p:sp>
        <p:nvSpPr>
          <p:cNvPr id="4" name="Rectangle 3">
            <a:extLst>
              <a:ext uri="{FF2B5EF4-FFF2-40B4-BE49-F238E27FC236}">
                <a16:creationId xmlns:a16="http://schemas.microsoft.com/office/drawing/2014/main" id="{8131285D-55B7-3C1C-E7A0-5FFD02FB4992}"/>
              </a:ext>
            </a:extLst>
          </p:cNvPr>
          <p:cNvSpPr/>
          <p:nvPr/>
        </p:nvSpPr>
        <p:spPr>
          <a:xfrm>
            <a:off x="2245876" y="4832590"/>
            <a:ext cx="3279228" cy="689905"/>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16355D"/>
                </a:solidFill>
              </a:rPr>
              <a:t>Learning &amp; Skills </a:t>
            </a:r>
          </a:p>
          <a:p>
            <a:pPr algn="ctr"/>
            <a:r>
              <a:rPr lang="en-GB">
                <a:solidFill>
                  <a:srgbClr val="16355D"/>
                </a:solidFill>
              </a:rPr>
              <a:t>Mentor Level 4</a:t>
            </a:r>
          </a:p>
        </p:txBody>
      </p:sp>
      <p:sp>
        <p:nvSpPr>
          <p:cNvPr id="5" name="Rectangle 4">
            <a:extLst>
              <a:ext uri="{FF2B5EF4-FFF2-40B4-BE49-F238E27FC236}">
                <a16:creationId xmlns:a16="http://schemas.microsoft.com/office/drawing/2014/main" id="{0C08F654-0AD0-ECAE-B8C7-488EEAB064E2}"/>
              </a:ext>
            </a:extLst>
          </p:cNvPr>
          <p:cNvSpPr/>
          <p:nvPr/>
        </p:nvSpPr>
        <p:spPr>
          <a:xfrm>
            <a:off x="6835338" y="4832589"/>
            <a:ext cx="3279227" cy="689905"/>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16355D"/>
                </a:solidFill>
              </a:rPr>
              <a:t>Careers Development Professional Level 6</a:t>
            </a:r>
          </a:p>
        </p:txBody>
      </p:sp>
      <p:pic>
        <p:nvPicPr>
          <p:cNvPr id="7" name="Picture 6" descr="A person looking at a tablet&#10;&#10;AI-generated content may be incorrect.">
            <a:extLst>
              <a:ext uri="{FF2B5EF4-FFF2-40B4-BE49-F238E27FC236}">
                <a16:creationId xmlns:a16="http://schemas.microsoft.com/office/drawing/2014/main" id="{237C5EF2-0BA1-3B09-37DE-11CB6486B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339" y="1553362"/>
            <a:ext cx="3279228" cy="3279228"/>
          </a:xfrm>
          <a:prstGeom prst="rect">
            <a:avLst/>
          </a:prstGeom>
        </p:spPr>
      </p:pic>
      <p:pic>
        <p:nvPicPr>
          <p:cNvPr id="9" name="Picture 8" descr="A person talking to a person&#10;&#10;AI-generated content may be incorrect.">
            <a:extLst>
              <a:ext uri="{FF2B5EF4-FFF2-40B4-BE49-F238E27FC236}">
                <a16:creationId xmlns:a16="http://schemas.microsoft.com/office/drawing/2014/main" id="{F139FAC3-8CEE-B2F6-DD93-52121F995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876" y="1553362"/>
            <a:ext cx="3279228" cy="3279228"/>
          </a:xfrm>
          <a:prstGeom prst="rect">
            <a:avLst/>
          </a:prstGeom>
        </p:spPr>
      </p:pic>
      <p:sp>
        <p:nvSpPr>
          <p:cNvPr id="3" name="Oval 2">
            <a:extLst>
              <a:ext uri="{FF2B5EF4-FFF2-40B4-BE49-F238E27FC236}">
                <a16:creationId xmlns:a16="http://schemas.microsoft.com/office/drawing/2014/main" id="{7A38FFE6-A698-41D3-0787-B1B31F0D238D}"/>
              </a:ext>
            </a:extLst>
          </p:cNvPr>
          <p:cNvSpPr/>
          <p:nvPr/>
        </p:nvSpPr>
        <p:spPr>
          <a:xfrm>
            <a:off x="9603216" y="860923"/>
            <a:ext cx="1923037" cy="1923037"/>
          </a:xfrm>
          <a:prstGeom prst="ellipse">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16355D"/>
                </a:solidFill>
                <a:ea typeface="Calibri" panose="020F0502020204030204" pitchFamily="34" charset="0"/>
                <a:cs typeface="Calibri" panose="020F0502020204030204" pitchFamily="34" charset="0"/>
              </a:rPr>
              <a:t>Potential Start -  March 2026</a:t>
            </a:r>
          </a:p>
        </p:txBody>
      </p:sp>
    </p:spTree>
    <p:extLst>
      <p:ext uri="{BB962C8B-B14F-4D97-AF65-F5344CB8AC3E}">
        <p14:creationId xmlns:p14="http://schemas.microsoft.com/office/powerpoint/2010/main" val="88642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F7E49E-4B79-1CA9-151B-6A5C805766F1}"/>
              </a:ext>
            </a:extLst>
          </p:cNvPr>
          <p:cNvSpPr txBox="1"/>
          <p:nvPr/>
        </p:nvSpPr>
        <p:spPr>
          <a:xfrm>
            <a:off x="0" y="391548"/>
            <a:ext cx="12191999" cy="769441"/>
          </a:xfrm>
          <a:prstGeom prst="rect">
            <a:avLst/>
          </a:prstGeom>
          <a:noFill/>
        </p:spPr>
        <p:txBody>
          <a:bodyPr wrap="square">
            <a:spAutoFit/>
          </a:bodyPr>
          <a:lstStyle/>
          <a:p>
            <a:pPr algn="ctr"/>
            <a:r>
              <a:rPr lang="en-GB" sz="4400" b="1" kern="0">
                <a:solidFill>
                  <a:srgbClr val="17345C"/>
                </a:solidFill>
              </a:rPr>
              <a:t>Any Questions?</a:t>
            </a:r>
            <a:endParaRPr lang="en-GB" sz="4400"/>
          </a:p>
        </p:txBody>
      </p:sp>
      <p:pic>
        <p:nvPicPr>
          <p:cNvPr id="5" name="Picture 4" descr="A blue and black logo&#10;&#10;AI-generated content may be incorrect.">
            <a:extLst>
              <a:ext uri="{FF2B5EF4-FFF2-40B4-BE49-F238E27FC236}">
                <a16:creationId xmlns:a16="http://schemas.microsoft.com/office/drawing/2014/main" id="{F4C214AE-89A7-52C5-45FA-C947AE6F3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739" y="5937838"/>
            <a:ext cx="2049413" cy="791073"/>
          </a:xfrm>
          <a:prstGeom prst="rect">
            <a:avLst/>
          </a:prstGeom>
        </p:spPr>
      </p:pic>
      <p:grpSp>
        <p:nvGrpSpPr>
          <p:cNvPr id="25" name="Group 24">
            <a:extLst>
              <a:ext uri="{FF2B5EF4-FFF2-40B4-BE49-F238E27FC236}">
                <a16:creationId xmlns:a16="http://schemas.microsoft.com/office/drawing/2014/main" id="{D7CAFEF5-90BC-82CA-192D-CB1D9D51C239}"/>
              </a:ext>
            </a:extLst>
          </p:cNvPr>
          <p:cNvGrpSpPr/>
          <p:nvPr/>
        </p:nvGrpSpPr>
        <p:grpSpPr>
          <a:xfrm>
            <a:off x="3075519" y="1471855"/>
            <a:ext cx="1545154" cy="2060703"/>
            <a:chOff x="834509" y="1988908"/>
            <a:chExt cx="1545154" cy="2060703"/>
          </a:xfrm>
        </p:grpSpPr>
        <p:pic>
          <p:nvPicPr>
            <p:cNvPr id="3" name="Picture 2" descr="A person smiling at camera&#10;&#10;AI-generated content may be incorrect.">
              <a:extLst>
                <a:ext uri="{FF2B5EF4-FFF2-40B4-BE49-F238E27FC236}">
                  <a16:creationId xmlns:a16="http://schemas.microsoft.com/office/drawing/2014/main" id="{9BCC0906-52D6-9B91-B3D7-1E189EAE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09" y="1988908"/>
              <a:ext cx="1545154" cy="1545154"/>
            </a:xfrm>
            <a:prstGeom prst="rect">
              <a:avLst/>
            </a:prstGeom>
          </p:spPr>
        </p:pic>
        <p:sp>
          <p:nvSpPr>
            <p:cNvPr id="11" name="TextBox 10">
              <a:extLst>
                <a:ext uri="{FF2B5EF4-FFF2-40B4-BE49-F238E27FC236}">
                  <a16:creationId xmlns:a16="http://schemas.microsoft.com/office/drawing/2014/main" id="{071E6554-852F-31CC-4F56-B9AFAD74BEF0}"/>
                </a:ext>
              </a:extLst>
            </p:cNvPr>
            <p:cNvSpPr txBox="1"/>
            <p:nvPr/>
          </p:nvSpPr>
          <p:spPr>
            <a:xfrm>
              <a:off x="834509" y="3541780"/>
              <a:ext cx="1545154" cy="507831"/>
            </a:xfrm>
            <a:prstGeom prst="rect">
              <a:avLst/>
            </a:prstGeom>
            <a:noFill/>
          </p:spPr>
          <p:txBody>
            <a:bodyPr wrap="square" rtlCol="0">
              <a:spAutoFit/>
            </a:bodyPr>
            <a:lstStyle/>
            <a:p>
              <a:pPr algn="ctr" fontAlgn="base"/>
              <a:r>
                <a:rPr lang="en-GB" sz="1500">
                  <a:solidFill>
                    <a:srgbClr val="16355D"/>
                  </a:solidFill>
                </a:rPr>
                <a:t>Gill Shimmon</a:t>
              </a:r>
            </a:p>
            <a:p>
              <a:pPr algn="ctr" fontAlgn="base"/>
              <a:r>
                <a:rPr lang="en-GB" sz="1200">
                  <a:solidFill>
                    <a:srgbClr val="16355D"/>
                  </a:solidFill>
                </a:rPr>
                <a:t>Managing Director</a:t>
              </a:r>
            </a:p>
          </p:txBody>
        </p:sp>
      </p:grpSp>
      <p:grpSp>
        <p:nvGrpSpPr>
          <p:cNvPr id="26" name="Group 25">
            <a:extLst>
              <a:ext uri="{FF2B5EF4-FFF2-40B4-BE49-F238E27FC236}">
                <a16:creationId xmlns:a16="http://schemas.microsoft.com/office/drawing/2014/main" id="{BB7CCEB1-C09D-4F07-A59E-99B9C910FF3E}"/>
              </a:ext>
            </a:extLst>
          </p:cNvPr>
          <p:cNvGrpSpPr/>
          <p:nvPr/>
        </p:nvGrpSpPr>
        <p:grpSpPr>
          <a:xfrm>
            <a:off x="5237694" y="1471855"/>
            <a:ext cx="1545154" cy="2247259"/>
            <a:chOff x="2996684" y="1988908"/>
            <a:chExt cx="1545154" cy="2247259"/>
          </a:xfrm>
        </p:grpSpPr>
        <p:pic>
          <p:nvPicPr>
            <p:cNvPr id="2" name="Picture 1" descr="A person smiling with a blue background&#10;&#10;AI-generated content may be incorrect.">
              <a:extLst>
                <a:ext uri="{FF2B5EF4-FFF2-40B4-BE49-F238E27FC236}">
                  <a16:creationId xmlns:a16="http://schemas.microsoft.com/office/drawing/2014/main" id="{385AA1A6-5368-5965-26FB-1D3206336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684" y="1988908"/>
              <a:ext cx="1545154" cy="1545154"/>
            </a:xfrm>
            <a:prstGeom prst="rect">
              <a:avLst/>
            </a:prstGeom>
          </p:spPr>
        </p:pic>
        <p:sp>
          <p:nvSpPr>
            <p:cNvPr id="12" name="TextBox 11">
              <a:extLst>
                <a:ext uri="{FF2B5EF4-FFF2-40B4-BE49-F238E27FC236}">
                  <a16:creationId xmlns:a16="http://schemas.microsoft.com/office/drawing/2014/main" id="{88F714DB-CFD6-1790-CCE1-2A5361AA49F8}"/>
                </a:ext>
              </a:extLst>
            </p:cNvPr>
            <p:cNvSpPr txBox="1"/>
            <p:nvPr/>
          </p:nvSpPr>
          <p:spPr>
            <a:xfrm>
              <a:off x="2996684" y="3543670"/>
              <a:ext cx="1545154" cy="692497"/>
            </a:xfrm>
            <a:prstGeom prst="rect">
              <a:avLst/>
            </a:prstGeom>
            <a:noFill/>
          </p:spPr>
          <p:txBody>
            <a:bodyPr wrap="square" rtlCol="0">
              <a:spAutoFit/>
            </a:bodyPr>
            <a:lstStyle/>
            <a:p>
              <a:pPr algn="ctr" fontAlgn="base"/>
              <a:r>
                <a:rPr lang="en-GB" sz="1500">
                  <a:solidFill>
                    <a:srgbClr val="16355D"/>
                  </a:solidFill>
                </a:rPr>
                <a:t>Charlie Hill</a:t>
              </a:r>
            </a:p>
            <a:p>
              <a:pPr algn="ctr" fontAlgn="base"/>
              <a:r>
                <a:rPr lang="en-GB" sz="1200">
                  <a:solidFill>
                    <a:srgbClr val="16355D"/>
                  </a:solidFill>
                </a:rPr>
                <a:t>Director / Head of Programmes</a:t>
              </a:r>
            </a:p>
          </p:txBody>
        </p:sp>
      </p:grpSp>
      <p:sp>
        <p:nvSpPr>
          <p:cNvPr id="14" name="TextBox 13">
            <a:extLst>
              <a:ext uri="{FF2B5EF4-FFF2-40B4-BE49-F238E27FC236}">
                <a16:creationId xmlns:a16="http://schemas.microsoft.com/office/drawing/2014/main" id="{E97E9ACD-63B1-882F-5AC6-05D5A444332D}"/>
              </a:ext>
            </a:extLst>
          </p:cNvPr>
          <p:cNvSpPr txBox="1"/>
          <p:nvPr/>
        </p:nvSpPr>
        <p:spPr>
          <a:xfrm>
            <a:off x="6932670" y="3044975"/>
            <a:ext cx="2504582" cy="1061829"/>
          </a:xfrm>
          <a:prstGeom prst="rect">
            <a:avLst/>
          </a:prstGeom>
          <a:noFill/>
        </p:spPr>
        <p:txBody>
          <a:bodyPr wrap="square" rtlCol="0">
            <a:spAutoFit/>
          </a:bodyPr>
          <a:lstStyle/>
          <a:p>
            <a:pPr algn="ctr" fontAlgn="base"/>
            <a:r>
              <a:rPr lang="en-GB" sz="1500">
                <a:solidFill>
                  <a:srgbClr val="16355D"/>
                </a:solidFill>
              </a:rPr>
              <a:t>Michael Manson</a:t>
            </a:r>
          </a:p>
          <a:p>
            <a:pPr algn="ctr" fontAlgn="base"/>
            <a:r>
              <a:rPr lang="en-GB" sz="1200">
                <a:solidFill>
                  <a:srgbClr val="16355D"/>
                </a:solidFill>
              </a:rPr>
              <a:t>Directorate Operations Manager, Norfolk and Norwich University Hospitals NHS Foundation Trust</a:t>
            </a:r>
          </a:p>
          <a:p>
            <a:pPr algn="ctr" fontAlgn="base"/>
            <a:endParaRPr lang="en-GB" sz="1200">
              <a:solidFill>
                <a:srgbClr val="16355D"/>
              </a:solidFill>
            </a:endParaRPr>
          </a:p>
        </p:txBody>
      </p:sp>
      <p:grpSp>
        <p:nvGrpSpPr>
          <p:cNvPr id="29" name="Group 28">
            <a:extLst>
              <a:ext uri="{FF2B5EF4-FFF2-40B4-BE49-F238E27FC236}">
                <a16:creationId xmlns:a16="http://schemas.microsoft.com/office/drawing/2014/main" id="{8D2A9F7D-786D-109C-D841-634CE131A43B}"/>
              </a:ext>
            </a:extLst>
          </p:cNvPr>
          <p:cNvGrpSpPr/>
          <p:nvPr/>
        </p:nvGrpSpPr>
        <p:grpSpPr>
          <a:xfrm>
            <a:off x="5157573" y="3957030"/>
            <a:ext cx="1728510" cy="2246849"/>
            <a:chOff x="2908578" y="4245775"/>
            <a:chExt cx="1728510" cy="2246849"/>
          </a:xfrm>
        </p:grpSpPr>
        <p:pic>
          <p:nvPicPr>
            <p:cNvPr id="7" name="Picture 6" descr="A person wearing glasses and a blue dress&#10;&#10;AI-generated content may be incorrect.">
              <a:extLst>
                <a:ext uri="{FF2B5EF4-FFF2-40B4-BE49-F238E27FC236}">
                  <a16:creationId xmlns:a16="http://schemas.microsoft.com/office/drawing/2014/main" id="{26B3A0E4-945F-5B43-708B-4D2777712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684" y="4245775"/>
              <a:ext cx="1545154" cy="1545154"/>
            </a:xfrm>
            <a:prstGeom prst="rect">
              <a:avLst/>
            </a:prstGeom>
          </p:spPr>
        </p:pic>
        <p:sp>
          <p:nvSpPr>
            <p:cNvPr id="15" name="TextBox 14">
              <a:extLst>
                <a:ext uri="{FF2B5EF4-FFF2-40B4-BE49-F238E27FC236}">
                  <a16:creationId xmlns:a16="http://schemas.microsoft.com/office/drawing/2014/main" id="{79A62DAA-00A0-19FE-D8A3-4C151348F734}"/>
                </a:ext>
              </a:extLst>
            </p:cNvPr>
            <p:cNvSpPr txBox="1"/>
            <p:nvPr/>
          </p:nvSpPr>
          <p:spPr>
            <a:xfrm>
              <a:off x="2908578" y="5800127"/>
              <a:ext cx="1728510" cy="692497"/>
            </a:xfrm>
            <a:prstGeom prst="rect">
              <a:avLst/>
            </a:prstGeom>
            <a:noFill/>
          </p:spPr>
          <p:txBody>
            <a:bodyPr wrap="square" rtlCol="0">
              <a:spAutoFit/>
            </a:bodyPr>
            <a:lstStyle/>
            <a:p>
              <a:pPr algn="ctr" fontAlgn="base"/>
              <a:r>
                <a:rPr lang="en-GB" sz="1500">
                  <a:solidFill>
                    <a:srgbClr val="16355D"/>
                  </a:solidFill>
                </a:rPr>
                <a:t>Samm Gardiner</a:t>
              </a:r>
            </a:p>
            <a:p>
              <a:pPr algn="ctr" fontAlgn="base"/>
              <a:r>
                <a:rPr lang="en-GB" sz="1200">
                  <a:solidFill>
                    <a:srgbClr val="16355D"/>
                  </a:solidFill>
                </a:rPr>
                <a:t>Apprenticeship Tutor and Quality Lead</a:t>
              </a:r>
            </a:p>
          </p:txBody>
        </p:sp>
      </p:grpSp>
      <p:grpSp>
        <p:nvGrpSpPr>
          <p:cNvPr id="31" name="Group 30">
            <a:extLst>
              <a:ext uri="{FF2B5EF4-FFF2-40B4-BE49-F238E27FC236}">
                <a16:creationId xmlns:a16="http://schemas.microsoft.com/office/drawing/2014/main" id="{D914E9AF-97CC-C939-6CC5-FF92D5B11B05}"/>
              </a:ext>
            </a:extLst>
          </p:cNvPr>
          <p:cNvGrpSpPr/>
          <p:nvPr/>
        </p:nvGrpSpPr>
        <p:grpSpPr>
          <a:xfrm>
            <a:off x="7034428" y="3957030"/>
            <a:ext cx="2229131" cy="2294812"/>
            <a:chOff x="6993331" y="4238007"/>
            <a:chExt cx="2229131" cy="2294812"/>
          </a:xfrm>
        </p:grpSpPr>
        <p:pic>
          <p:nvPicPr>
            <p:cNvPr id="19" name="Picture 18" descr="A person smiling at the camera&#10;&#10;AI-generated content may be incorrect.">
              <a:extLst>
                <a:ext uri="{FF2B5EF4-FFF2-40B4-BE49-F238E27FC236}">
                  <a16:creationId xmlns:a16="http://schemas.microsoft.com/office/drawing/2014/main" id="{391B5607-2963-CE04-F275-C24D77DE52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5750" y="4238007"/>
              <a:ext cx="1582392" cy="1582392"/>
            </a:xfrm>
            <a:prstGeom prst="rect">
              <a:avLst/>
            </a:prstGeom>
          </p:spPr>
        </p:pic>
        <p:sp>
          <p:nvSpPr>
            <p:cNvPr id="20" name="TextBox 19">
              <a:extLst>
                <a:ext uri="{FF2B5EF4-FFF2-40B4-BE49-F238E27FC236}">
                  <a16:creationId xmlns:a16="http://schemas.microsoft.com/office/drawing/2014/main" id="{EB28AAB5-7DB5-714A-B1F8-E26CEE2E77C8}"/>
                </a:ext>
              </a:extLst>
            </p:cNvPr>
            <p:cNvSpPr txBox="1"/>
            <p:nvPr/>
          </p:nvSpPr>
          <p:spPr>
            <a:xfrm>
              <a:off x="6993331" y="5840322"/>
              <a:ext cx="2229131" cy="692497"/>
            </a:xfrm>
            <a:prstGeom prst="rect">
              <a:avLst/>
            </a:prstGeom>
            <a:noFill/>
          </p:spPr>
          <p:txBody>
            <a:bodyPr wrap="square" rtlCol="0">
              <a:spAutoFit/>
            </a:bodyPr>
            <a:lstStyle/>
            <a:p>
              <a:pPr algn="ctr" fontAlgn="base"/>
              <a:r>
                <a:rPr lang="en-GB" sz="1500">
                  <a:solidFill>
                    <a:srgbClr val="16355D"/>
                  </a:solidFill>
                </a:rPr>
                <a:t>Corinna Thomas</a:t>
              </a:r>
            </a:p>
            <a:p>
              <a:pPr algn="ctr" fontAlgn="base"/>
              <a:r>
                <a:rPr lang="en-GB" sz="1200">
                  <a:solidFill>
                    <a:srgbClr val="16355D"/>
                  </a:solidFill>
                </a:rPr>
                <a:t>Strategic Lead for Standards and Frameworks, NHS England</a:t>
              </a:r>
            </a:p>
          </p:txBody>
        </p:sp>
      </p:grpSp>
      <p:grpSp>
        <p:nvGrpSpPr>
          <p:cNvPr id="22" name="Group 21">
            <a:extLst>
              <a:ext uri="{FF2B5EF4-FFF2-40B4-BE49-F238E27FC236}">
                <a16:creationId xmlns:a16="http://schemas.microsoft.com/office/drawing/2014/main" id="{0E054061-F87A-4AD7-3326-C0A5B2DCEA21}"/>
              </a:ext>
            </a:extLst>
          </p:cNvPr>
          <p:cNvGrpSpPr/>
          <p:nvPr/>
        </p:nvGrpSpPr>
        <p:grpSpPr>
          <a:xfrm>
            <a:off x="2907592" y="3957030"/>
            <a:ext cx="1907562" cy="2643761"/>
            <a:chOff x="5113589" y="3938244"/>
            <a:chExt cx="1907562" cy="2643761"/>
          </a:xfrm>
        </p:grpSpPr>
        <p:sp>
          <p:nvSpPr>
            <p:cNvPr id="16" name="TextBox 15">
              <a:extLst>
                <a:ext uri="{FF2B5EF4-FFF2-40B4-BE49-F238E27FC236}">
                  <a16:creationId xmlns:a16="http://schemas.microsoft.com/office/drawing/2014/main" id="{498BAEA4-3A4B-355A-273C-0160ED732CD0}"/>
                </a:ext>
              </a:extLst>
            </p:cNvPr>
            <p:cNvSpPr txBox="1"/>
            <p:nvPr/>
          </p:nvSpPr>
          <p:spPr>
            <a:xfrm>
              <a:off x="5113589" y="5520176"/>
              <a:ext cx="1907562" cy="1061829"/>
            </a:xfrm>
            <a:prstGeom prst="rect">
              <a:avLst/>
            </a:prstGeom>
            <a:noFill/>
          </p:spPr>
          <p:txBody>
            <a:bodyPr wrap="square" rtlCol="0">
              <a:spAutoFit/>
            </a:bodyPr>
            <a:lstStyle/>
            <a:p>
              <a:pPr algn="ctr" fontAlgn="base"/>
              <a:r>
                <a:rPr lang="en-GB" sz="1500">
                  <a:solidFill>
                    <a:srgbClr val="16355D"/>
                  </a:solidFill>
                </a:rPr>
                <a:t>Paul Tipper</a:t>
              </a:r>
            </a:p>
            <a:p>
              <a:pPr algn="ctr" fontAlgn="base"/>
              <a:r>
                <a:rPr lang="en-GB" sz="1200">
                  <a:solidFill>
                    <a:srgbClr val="16355D"/>
                  </a:solidFill>
                </a:rPr>
                <a:t>Programme Officer – Leadership Programmes/ Apprenticeships, NHS England</a:t>
              </a:r>
            </a:p>
          </p:txBody>
        </p:sp>
        <p:pic>
          <p:nvPicPr>
            <p:cNvPr id="10" name="Picture 9" descr="A person wearing glasses and smiling&#10;&#10;AI-generated content may be incorrect.">
              <a:extLst>
                <a:ext uri="{FF2B5EF4-FFF2-40B4-BE49-F238E27FC236}">
                  <a16:creationId xmlns:a16="http://schemas.microsoft.com/office/drawing/2014/main" id="{3600B2EB-F928-1766-F875-724DECC48C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1516" y="3938244"/>
              <a:ext cx="1571708" cy="1571708"/>
            </a:xfrm>
            <a:prstGeom prst="rect">
              <a:avLst/>
            </a:prstGeom>
          </p:spPr>
        </p:pic>
      </p:grpSp>
      <p:pic>
        <p:nvPicPr>
          <p:cNvPr id="8" name="Picture 7">
            <a:extLst>
              <a:ext uri="{FF2B5EF4-FFF2-40B4-BE49-F238E27FC236}">
                <a16:creationId xmlns:a16="http://schemas.microsoft.com/office/drawing/2014/main" id="{318A441B-2CF0-71DE-77F7-163AACB154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8862" y="1471855"/>
            <a:ext cx="1568400" cy="1552872"/>
          </a:xfrm>
          <a:prstGeom prst="rect">
            <a:avLst/>
          </a:prstGeom>
        </p:spPr>
      </p:pic>
    </p:spTree>
    <p:extLst>
      <p:ext uri="{BB962C8B-B14F-4D97-AF65-F5344CB8AC3E}">
        <p14:creationId xmlns:p14="http://schemas.microsoft.com/office/powerpoint/2010/main" val="19155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57FC7F-D518-5B21-37DE-C3072C903983}"/>
              </a:ext>
            </a:extLst>
          </p:cNvPr>
          <p:cNvSpPr txBox="1"/>
          <p:nvPr/>
        </p:nvSpPr>
        <p:spPr>
          <a:xfrm>
            <a:off x="0" y="3870953"/>
            <a:ext cx="12192000" cy="1323439"/>
          </a:xfrm>
          <a:prstGeom prst="rect">
            <a:avLst/>
          </a:prstGeom>
          <a:noFill/>
        </p:spPr>
        <p:txBody>
          <a:bodyPr wrap="square">
            <a:spAutoFit/>
          </a:bodyPr>
          <a:lstStyle/>
          <a:p>
            <a:pPr algn="ctr"/>
            <a:r>
              <a:rPr lang="en-GB" sz="8000" b="1" kern="0">
                <a:solidFill>
                  <a:srgbClr val="17345C"/>
                </a:solidFill>
              </a:rPr>
              <a:t>Thank you</a:t>
            </a:r>
            <a:endParaRPr lang="en-GB" sz="8000"/>
          </a:p>
        </p:txBody>
      </p:sp>
      <p:pic>
        <p:nvPicPr>
          <p:cNvPr id="6" name="Picture 5" descr="A blue and black logo&#10;&#10;AI-generated content may be incorrect.">
            <a:extLst>
              <a:ext uri="{FF2B5EF4-FFF2-40B4-BE49-F238E27FC236}">
                <a16:creationId xmlns:a16="http://schemas.microsoft.com/office/drawing/2014/main" id="{6E066AD3-8B4E-7791-3FB8-C0CE6781C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235" y="866729"/>
            <a:ext cx="3475529" cy="1341554"/>
          </a:xfrm>
          <a:prstGeom prst="rect">
            <a:avLst/>
          </a:prstGeom>
        </p:spPr>
      </p:pic>
      <p:pic>
        <p:nvPicPr>
          <p:cNvPr id="7" name="Picture 6" descr="A person in a black suit&#10;&#10;AI-generated content may be incorrect.">
            <a:extLst>
              <a:ext uri="{FF2B5EF4-FFF2-40B4-BE49-F238E27FC236}">
                <a16:creationId xmlns:a16="http://schemas.microsoft.com/office/drawing/2014/main" id="{0482729A-3D59-1D6D-2765-89EAF371F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199" y="3736220"/>
            <a:ext cx="1545154" cy="1545154"/>
          </a:xfrm>
          <a:prstGeom prst="rect">
            <a:avLst/>
          </a:prstGeom>
        </p:spPr>
      </p:pic>
      <p:sp>
        <p:nvSpPr>
          <p:cNvPr id="8" name="TextBox 7">
            <a:extLst>
              <a:ext uri="{FF2B5EF4-FFF2-40B4-BE49-F238E27FC236}">
                <a16:creationId xmlns:a16="http://schemas.microsoft.com/office/drawing/2014/main" id="{12368985-E54E-CDB6-D731-6A20464186B6}"/>
              </a:ext>
            </a:extLst>
          </p:cNvPr>
          <p:cNvSpPr txBox="1"/>
          <p:nvPr/>
        </p:nvSpPr>
        <p:spPr>
          <a:xfrm>
            <a:off x="625871" y="5403476"/>
            <a:ext cx="2223810" cy="1061829"/>
          </a:xfrm>
          <a:prstGeom prst="rect">
            <a:avLst/>
          </a:prstGeom>
          <a:noFill/>
        </p:spPr>
        <p:txBody>
          <a:bodyPr wrap="square" rtlCol="0">
            <a:spAutoFit/>
          </a:bodyPr>
          <a:lstStyle/>
          <a:p>
            <a:pPr algn="ctr" fontAlgn="base"/>
            <a:r>
              <a:rPr lang="en-GB" sz="1500">
                <a:solidFill>
                  <a:srgbClr val="16355D"/>
                </a:solidFill>
              </a:rPr>
              <a:t>Matthew Rawlings</a:t>
            </a:r>
          </a:p>
          <a:p>
            <a:pPr algn="ctr"/>
            <a:r>
              <a:rPr lang="en-GB" sz="1200">
                <a:solidFill>
                  <a:srgbClr val="16355D"/>
                </a:solidFill>
              </a:rPr>
              <a:t>Client Relationship Manager Telephone: 07783 553 314</a:t>
            </a:r>
          </a:p>
          <a:p>
            <a:pPr algn="ctr"/>
            <a:r>
              <a:rPr lang="en-GB" sz="1200">
                <a:solidFill>
                  <a:srgbClr val="16355D"/>
                </a:solidFill>
              </a:rPr>
              <a:t>mattr@lighthouse-group.co.uk</a:t>
            </a:r>
          </a:p>
          <a:p>
            <a:pPr algn="ctr" fontAlgn="base"/>
            <a:endParaRPr lang="en-GB" sz="1200">
              <a:solidFill>
                <a:srgbClr val="16355D"/>
              </a:solidFill>
            </a:endParaRPr>
          </a:p>
        </p:txBody>
      </p:sp>
      <p:grpSp>
        <p:nvGrpSpPr>
          <p:cNvPr id="9" name="Group 8">
            <a:extLst>
              <a:ext uri="{FF2B5EF4-FFF2-40B4-BE49-F238E27FC236}">
                <a16:creationId xmlns:a16="http://schemas.microsoft.com/office/drawing/2014/main" id="{26A2C1A2-C0DA-ABFF-9977-03A58699DEA3}"/>
              </a:ext>
            </a:extLst>
          </p:cNvPr>
          <p:cNvGrpSpPr/>
          <p:nvPr/>
        </p:nvGrpSpPr>
        <p:grpSpPr>
          <a:xfrm>
            <a:off x="9336998" y="3698982"/>
            <a:ext cx="2229131" cy="2479478"/>
            <a:chOff x="6993331" y="4238007"/>
            <a:chExt cx="2229131" cy="2479478"/>
          </a:xfrm>
        </p:grpSpPr>
        <p:pic>
          <p:nvPicPr>
            <p:cNvPr id="10" name="Picture 9" descr="A person smiling at the camera&#10;&#10;AI-generated content may be incorrect.">
              <a:extLst>
                <a:ext uri="{FF2B5EF4-FFF2-40B4-BE49-F238E27FC236}">
                  <a16:creationId xmlns:a16="http://schemas.microsoft.com/office/drawing/2014/main" id="{B95568B5-2029-9212-AD7A-D88D18C0A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750" y="4238007"/>
              <a:ext cx="1582392" cy="1582392"/>
            </a:xfrm>
            <a:prstGeom prst="rect">
              <a:avLst/>
            </a:prstGeom>
          </p:spPr>
        </p:pic>
        <p:sp>
          <p:nvSpPr>
            <p:cNvPr id="11" name="TextBox 10">
              <a:extLst>
                <a:ext uri="{FF2B5EF4-FFF2-40B4-BE49-F238E27FC236}">
                  <a16:creationId xmlns:a16="http://schemas.microsoft.com/office/drawing/2014/main" id="{BA444364-1F6E-FF43-D2C5-2D3EC019B397}"/>
                </a:ext>
              </a:extLst>
            </p:cNvPr>
            <p:cNvSpPr txBox="1"/>
            <p:nvPr/>
          </p:nvSpPr>
          <p:spPr>
            <a:xfrm>
              <a:off x="6993331" y="5840322"/>
              <a:ext cx="2229131" cy="877163"/>
            </a:xfrm>
            <a:prstGeom prst="rect">
              <a:avLst/>
            </a:prstGeom>
            <a:noFill/>
          </p:spPr>
          <p:txBody>
            <a:bodyPr wrap="square" rtlCol="0">
              <a:spAutoFit/>
            </a:bodyPr>
            <a:lstStyle/>
            <a:p>
              <a:pPr algn="ctr" fontAlgn="base"/>
              <a:r>
                <a:rPr lang="en-GB" sz="1500">
                  <a:solidFill>
                    <a:srgbClr val="16355D"/>
                  </a:solidFill>
                </a:rPr>
                <a:t>Corinna Thomas</a:t>
              </a:r>
            </a:p>
            <a:p>
              <a:pPr algn="ctr" fontAlgn="base"/>
              <a:r>
                <a:rPr lang="en-GB" sz="1200">
                  <a:solidFill>
                    <a:srgbClr val="16355D"/>
                  </a:solidFill>
                </a:rPr>
                <a:t>Strategic Lead for Standards and Frameworks, NHS England</a:t>
              </a:r>
            </a:p>
            <a:p>
              <a:pPr algn="ctr" fontAlgn="base"/>
              <a:r>
                <a:rPr lang="en-GB" sz="1200">
                  <a:solidFill>
                    <a:srgbClr val="16355D"/>
                  </a:solidFill>
                </a:rPr>
                <a:t>corinna.thomas@nhs.net</a:t>
              </a:r>
            </a:p>
          </p:txBody>
        </p:sp>
      </p:grpSp>
      <p:sp>
        <p:nvSpPr>
          <p:cNvPr id="12" name="Rectangle 1">
            <a:extLst>
              <a:ext uri="{FF2B5EF4-FFF2-40B4-BE49-F238E27FC236}">
                <a16:creationId xmlns:a16="http://schemas.microsoft.com/office/drawing/2014/main" id="{604025AB-A25B-E497-FEBA-61745DE24E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rPr>
              <a:t>07783553314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825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E572-021F-9222-E1AC-671029F2DEC4}"/>
              </a:ext>
            </a:extLst>
          </p:cNvPr>
          <p:cNvSpPr>
            <a:spLocks noGrp="1"/>
          </p:cNvSpPr>
          <p:nvPr>
            <p:ph type="title"/>
          </p:nvPr>
        </p:nvSpPr>
        <p:spPr>
          <a:xfrm>
            <a:off x="161544" y="112407"/>
            <a:ext cx="10515600" cy="1128848"/>
          </a:xfrm>
        </p:spPr>
        <p:txBody>
          <a:bodyPr/>
          <a:lstStyle/>
          <a:p>
            <a:r>
              <a:rPr lang="en-GB" b="1"/>
              <a:t>Welcome</a:t>
            </a:r>
          </a:p>
        </p:txBody>
      </p:sp>
      <p:sp>
        <p:nvSpPr>
          <p:cNvPr id="6" name="TextBox 5">
            <a:extLst>
              <a:ext uri="{FF2B5EF4-FFF2-40B4-BE49-F238E27FC236}">
                <a16:creationId xmlns:a16="http://schemas.microsoft.com/office/drawing/2014/main" id="{2C0071F2-A0E7-2EE9-E7A9-C231693A1F92}"/>
              </a:ext>
            </a:extLst>
          </p:cNvPr>
          <p:cNvSpPr txBox="1"/>
          <p:nvPr/>
        </p:nvSpPr>
        <p:spPr>
          <a:xfrm>
            <a:off x="1269814" y="1241255"/>
            <a:ext cx="1943100" cy="369332"/>
          </a:xfrm>
          <a:prstGeom prst="rect">
            <a:avLst/>
          </a:prstGeom>
          <a:noFill/>
        </p:spPr>
        <p:txBody>
          <a:bodyPr wrap="square" rtlCol="0">
            <a:spAutoFit/>
          </a:bodyPr>
          <a:lstStyle/>
          <a:p>
            <a:r>
              <a:rPr lang="en-GB">
                <a:solidFill>
                  <a:srgbClr val="16355D"/>
                </a:solidFill>
                <a:latin typeface="+mj-lt"/>
              </a:rPr>
              <a:t>Our Speakers</a:t>
            </a:r>
          </a:p>
        </p:txBody>
      </p:sp>
      <p:pic>
        <p:nvPicPr>
          <p:cNvPr id="8" name="Picture 7" descr="A person smiling with a blue background&#10;&#10;AI-generated content may be incorrect.">
            <a:extLst>
              <a:ext uri="{FF2B5EF4-FFF2-40B4-BE49-F238E27FC236}">
                <a16:creationId xmlns:a16="http://schemas.microsoft.com/office/drawing/2014/main" id="{E49F663F-EFF4-0D07-131B-229100DF7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297" y="630583"/>
            <a:ext cx="1545154" cy="1545154"/>
          </a:xfrm>
          <a:prstGeom prst="rect">
            <a:avLst/>
          </a:prstGeom>
        </p:spPr>
      </p:pic>
      <p:pic>
        <p:nvPicPr>
          <p:cNvPr id="10" name="Picture 9" descr="A person smiling at camera&#10;&#10;AI-generated content may be incorrect.">
            <a:extLst>
              <a:ext uri="{FF2B5EF4-FFF2-40B4-BE49-F238E27FC236}">
                <a16:creationId xmlns:a16="http://schemas.microsoft.com/office/drawing/2014/main" id="{CBB6F765-48BB-C1AF-962F-210B1D85B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371" y="611712"/>
            <a:ext cx="1545154" cy="1545154"/>
          </a:xfrm>
          <a:prstGeom prst="rect">
            <a:avLst/>
          </a:prstGeom>
        </p:spPr>
      </p:pic>
      <p:pic>
        <p:nvPicPr>
          <p:cNvPr id="12" name="Picture 11" descr="A person in a black suit&#10;&#10;AI-generated content may be incorrect.">
            <a:extLst>
              <a:ext uri="{FF2B5EF4-FFF2-40B4-BE49-F238E27FC236}">
                <a16:creationId xmlns:a16="http://schemas.microsoft.com/office/drawing/2014/main" id="{14D57E6A-E078-2ECE-B300-0851AEDC8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782" y="619430"/>
            <a:ext cx="1545154" cy="1545154"/>
          </a:xfrm>
          <a:prstGeom prst="rect">
            <a:avLst/>
          </a:prstGeom>
        </p:spPr>
      </p:pic>
      <p:sp>
        <p:nvSpPr>
          <p:cNvPr id="19" name="TextBox 18">
            <a:extLst>
              <a:ext uri="{FF2B5EF4-FFF2-40B4-BE49-F238E27FC236}">
                <a16:creationId xmlns:a16="http://schemas.microsoft.com/office/drawing/2014/main" id="{6772CF19-F811-82A1-B7BA-82599BD1319A}"/>
              </a:ext>
            </a:extLst>
          </p:cNvPr>
          <p:cNvSpPr txBox="1"/>
          <p:nvPr/>
        </p:nvSpPr>
        <p:spPr>
          <a:xfrm>
            <a:off x="5537371" y="2164584"/>
            <a:ext cx="1545154" cy="507831"/>
          </a:xfrm>
          <a:prstGeom prst="rect">
            <a:avLst/>
          </a:prstGeom>
          <a:noFill/>
        </p:spPr>
        <p:txBody>
          <a:bodyPr wrap="square" rtlCol="0">
            <a:spAutoFit/>
          </a:bodyPr>
          <a:lstStyle/>
          <a:p>
            <a:pPr algn="ctr" fontAlgn="base"/>
            <a:r>
              <a:rPr lang="en-GB" sz="1500">
                <a:solidFill>
                  <a:srgbClr val="16355D"/>
                </a:solidFill>
              </a:rPr>
              <a:t>Gill Shimmon</a:t>
            </a:r>
          </a:p>
          <a:p>
            <a:pPr algn="ctr" fontAlgn="base"/>
            <a:r>
              <a:rPr lang="en-GB" sz="1200">
                <a:solidFill>
                  <a:srgbClr val="16355D"/>
                </a:solidFill>
              </a:rPr>
              <a:t>Managing Director</a:t>
            </a:r>
          </a:p>
        </p:txBody>
      </p:sp>
      <p:sp>
        <p:nvSpPr>
          <p:cNvPr id="20" name="TextBox 19">
            <a:extLst>
              <a:ext uri="{FF2B5EF4-FFF2-40B4-BE49-F238E27FC236}">
                <a16:creationId xmlns:a16="http://schemas.microsoft.com/office/drawing/2014/main" id="{F25B6F88-5D43-4ED3-464C-696CA2C763F5}"/>
              </a:ext>
            </a:extLst>
          </p:cNvPr>
          <p:cNvSpPr txBox="1"/>
          <p:nvPr/>
        </p:nvSpPr>
        <p:spPr>
          <a:xfrm>
            <a:off x="7449249" y="2220573"/>
            <a:ext cx="1545154" cy="692497"/>
          </a:xfrm>
          <a:prstGeom prst="rect">
            <a:avLst/>
          </a:prstGeom>
          <a:noFill/>
        </p:spPr>
        <p:txBody>
          <a:bodyPr wrap="square" rtlCol="0">
            <a:spAutoFit/>
          </a:bodyPr>
          <a:lstStyle/>
          <a:p>
            <a:pPr algn="ctr" fontAlgn="base"/>
            <a:r>
              <a:rPr lang="en-GB" sz="1500">
                <a:solidFill>
                  <a:srgbClr val="16355D"/>
                </a:solidFill>
              </a:rPr>
              <a:t>Charlie Hill</a:t>
            </a:r>
          </a:p>
          <a:p>
            <a:pPr algn="ctr" fontAlgn="base"/>
            <a:r>
              <a:rPr lang="en-GB" sz="1200">
                <a:solidFill>
                  <a:srgbClr val="16355D"/>
                </a:solidFill>
              </a:rPr>
              <a:t>Director / Head of Programmes</a:t>
            </a:r>
          </a:p>
        </p:txBody>
      </p:sp>
      <p:sp>
        <p:nvSpPr>
          <p:cNvPr id="21" name="TextBox 20">
            <a:extLst>
              <a:ext uri="{FF2B5EF4-FFF2-40B4-BE49-F238E27FC236}">
                <a16:creationId xmlns:a16="http://schemas.microsoft.com/office/drawing/2014/main" id="{E3947761-E496-6CEA-87BC-92BD098627AF}"/>
              </a:ext>
            </a:extLst>
          </p:cNvPr>
          <p:cNvSpPr txBox="1"/>
          <p:nvPr/>
        </p:nvSpPr>
        <p:spPr>
          <a:xfrm>
            <a:off x="3442137" y="2226228"/>
            <a:ext cx="1728510" cy="923330"/>
          </a:xfrm>
          <a:prstGeom prst="rect">
            <a:avLst/>
          </a:prstGeom>
          <a:noFill/>
        </p:spPr>
        <p:txBody>
          <a:bodyPr wrap="square" rtlCol="0">
            <a:spAutoFit/>
          </a:bodyPr>
          <a:lstStyle/>
          <a:p>
            <a:pPr algn="ctr" fontAlgn="base"/>
            <a:r>
              <a:rPr lang="en-GB" sz="1500">
                <a:solidFill>
                  <a:srgbClr val="16355D"/>
                </a:solidFill>
              </a:rPr>
              <a:t>Your Host</a:t>
            </a:r>
          </a:p>
          <a:p>
            <a:pPr algn="ctr" fontAlgn="base"/>
            <a:r>
              <a:rPr lang="en-GB" sz="1500">
                <a:solidFill>
                  <a:srgbClr val="16355D"/>
                </a:solidFill>
              </a:rPr>
              <a:t>Matthew Rawlings</a:t>
            </a:r>
          </a:p>
          <a:p>
            <a:pPr algn="ctr" fontAlgn="base"/>
            <a:r>
              <a:rPr lang="en-GB" sz="1200">
                <a:solidFill>
                  <a:srgbClr val="16355D"/>
                </a:solidFill>
              </a:rPr>
              <a:t>Client Relationship Manager</a:t>
            </a:r>
          </a:p>
        </p:txBody>
      </p:sp>
      <p:sp>
        <p:nvSpPr>
          <p:cNvPr id="22" name="TextBox 21">
            <a:extLst>
              <a:ext uri="{FF2B5EF4-FFF2-40B4-BE49-F238E27FC236}">
                <a16:creationId xmlns:a16="http://schemas.microsoft.com/office/drawing/2014/main" id="{6D4856DF-499C-55BB-6309-59BC7E4D09E2}"/>
              </a:ext>
            </a:extLst>
          </p:cNvPr>
          <p:cNvSpPr txBox="1"/>
          <p:nvPr/>
        </p:nvSpPr>
        <p:spPr>
          <a:xfrm>
            <a:off x="8848047" y="2194505"/>
            <a:ext cx="2702513" cy="1061829"/>
          </a:xfrm>
          <a:prstGeom prst="rect">
            <a:avLst/>
          </a:prstGeom>
          <a:noFill/>
        </p:spPr>
        <p:txBody>
          <a:bodyPr wrap="square" rtlCol="0">
            <a:spAutoFit/>
          </a:bodyPr>
          <a:lstStyle/>
          <a:p>
            <a:pPr algn="ctr" fontAlgn="base"/>
            <a:r>
              <a:rPr lang="en-GB" sz="1500">
                <a:solidFill>
                  <a:srgbClr val="16355D"/>
                </a:solidFill>
              </a:rPr>
              <a:t>Michael Manson</a:t>
            </a:r>
          </a:p>
          <a:p>
            <a:pPr algn="ctr" fontAlgn="base"/>
            <a:r>
              <a:rPr lang="en-GB" sz="1200">
                <a:solidFill>
                  <a:srgbClr val="16355D"/>
                </a:solidFill>
              </a:rPr>
              <a:t>Directorate Operations Manager, </a:t>
            </a:r>
          </a:p>
          <a:p>
            <a:pPr algn="ctr" fontAlgn="base"/>
            <a:r>
              <a:rPr lang="en-GB" sz="1200">
                <a:solidFill>
                  <a:srgbClr val="16355D"/>
                </a:solidFill>
              </a:rPr>
              <a:t>Norfolk and Norwich University Hospitals NHS Foundation Trust</a:t>
            </a:r>
          </a:p>
          <a:p>
            <a:pPr algn="ctr" fontAlgn="base"/>
            <a:endParaRPr lang="en-GB" sz="1200">
              <a:solidFill>
                <a:srgbClr val="16355D"/>
              </a:solidFill>
            </a:endParaRPr>
          </a:p>
        </p:txBody>
      </p:sp>
      <p:grpSp>
        <p:nvGrpSpPr>
          <p:cNvPr id="3" name="Group 2">
            <a:extLst>
              <a:ext uri="{FF2B5EF4-FFF2-40B4-BE49-F238E27FC236}">
                <a16:creationId xmlns:a16="http://schemas.microsoft.com/office/drawing/2014/main" id="{745620C6-F0C1-BCD1-2EBF-589B82F53E9E}"/>
              </a:ext>
            </a:extLst>
          </p:cNvPr>
          <p:cNvGrpSpPr/>
          <p:nvPr/>
        </p:nvGrpSpPr>
        <p:grpSpPr>
          <a:xfrm>
            <a:off x="3476041" y="3139903"/>
            <a:ext cx="1728510" cy="2822097"/>
            <a:chOff x="3476041" y="3139903"/>
            <a:chExt cx="1728510" cy="2822097"/>
          </a:xfrm>
        </p:grpSpPr>
        <p:sp>
          <p:nvSpPr>
            <p:cNvPr id="4" name="TextBox 3">
              <a:extLst>
                <a:ext uri="{FF2B5EF4-FFF2-40B4-BE49-F238E27FC236}">
                  <a16:creationId xmlns:a16="http://schemas.microsoft.com/office/drawing/2014/main" id="{8F8B6FF6-975A-B639-AFD2-901F123757C9}"/>
                </a:ext>
              </a:extLst>
            </p:cNvPr>
            <p:cNvSpPr txBox="1"/>
            <p:nvPr/>
          </p:nvSpPr>
          <p:spPr>
            <a:xfrm>
              <a:off x="3476041" y="4715505"/>
              <a:ext cx="1728510" cy="1246495"/>
            </a:xfrm>
            <a:prstGeom prst="rect">
              <a:avLst/>
            </a:prstGeom>
            <a:noFill/>
          </p:spPr>
          <p:txBody>
            <a:bodyPr wrap="square" rtlCol="0">
              <a:spAutoFit/>
            </a:bodyPr>
            <a:lstStyle/>
            <a:p>
              <a:pPr algn="ctr" fontAlgn="base"/>
              <a:r>
                <a:rPr lang="en-GB" sz="1500">
                  <a:solidFill>
                    <a:srgbClr val="16355D"/>
                  </a:solidFill>
                </a:rPr>
                <a:t>Paul Tipper</a:t>
              </a:r>
            </a:p>
            <a:p>
              <a:pPr algn="ctr" fontAlgn="base"/>
              <a:r>
                <a:rPr lang="en-GB" sz="1200">
                  <a:solidFill>
                    <a:srgbClr val="16355D"/>
                  </a:solidFill>
                </a:rPr>
                <a:t>Programme Officer – Leadership Programmes/ Apprenticeships, NHS England</a:t>
              </a:r>
            </a:p>
          </p:txBody>
        </p:sp>
        <p:pic>
          <p:nvPicPr>
            <p:cNvPr id="7" name="Picture 6" descr="A person with glasses smiling&#10;&#10;AI-generated content may be incorrect.">
              <a:extLst>
                <a:ext uri="{FF2B5EF4-FFF2-40B4-BE49-F238E27FC236}">
                  <a16:creationId xmlns:a16="http://schemas.microsoft.com/office/drawing/2014/main" id="{6742CAA0-8716-1C9C-4EFE-411004A8B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2376" y="3139903"/>
              <a:ext cx="1545154" cy="1545154"/>
            </a:xfrm>
            <a:prstGeom prst="rect">
              <a:avLst/>
            </a:prstGeom>
          </p:spPr>
        </p:pic>
      </p:grpSp>
      <p:pic>
        <p:nvPicPr>
          <p:cNvPr id="5" name="Picture 4">
            <a:extLst>
              <a:ext uri="{FF2B5EF4-FFF2-40B4-BE49-F238E27FC236}">
                <a16:creationId xmlns:a16="http://schemas.microsoft.com/office/drawing/2014/main" id="{5028CE27-28F1-C5F0-8BF5-5A2E249B7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8676" y="630583"/>
            <a:ext cx="1568400" cy="1552872"/>
          </a:xfrm>
          <a:prstGeom prst="rect">
            <a:avLst/>
          </a:prstGeom>
        </p:spPr>
      </p:pic>
      <p:grpSp>
        <p:nvGrpSpPr>
          <p:cNvPr id="24" name="Group 23">
            <a:extLst>
              <a:ext uri="{FF2B5EF4-FFF2-40B4-BE49-F238E27FC236}">
                <a16:creationId xmlns:a16="http://schemas.microsoft.com/office/drawing/2014/main" id="{838452EA-1702-0A15-3587-49EF8A69521C}"/>
              </a:ext>
            </a:extLst>
          </p:cNvPr>
          <p:cNvGrpSpPr/>
          <p:nvPr/>
        </p:nvGrpSpPr>
        <p:grpSpPr>
          <a:xfrm>
            <a:off x="7468297" y="3140511"/>
            <a:ext cx="1565636" cy="2246849"/>
            <a:chOff x="7458056" y="3592590"/>
            <a:chExt cx="1565636" cy="2246849"/>
          </a:xfrm>
        </p:grpSpPr>
        <p:pic>
          <p:nvPicPr>
            <p:cNvPr id="9" name="Picture 8" descr="A person wearing glasses and a blue dress&#10;&#10;AI-generated content may be incorrect.">
              <a:extLst>
                <a:ext uri="{FF2B5EF4-FFF2-40B4-BE49-F238E27FC236}">
                  <a16:creationId xmlns:a16="http://schemas.microsoft.com/office/drawing/2014/main" id="{820880E5-D295-8064-CDC9-3E814C094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8538" y="3592590"/>
              <a:ext cx="1545154" cy="1545154"/>
            </a:xfrm>
            <a:prstGeom prst="rect">
              <a:avLst/>
            </a:prstGeom>
          </p:spPr>
        </p:pic>
        <p:sp>
          <p:nvSpPr>
            <p:cNvPr id="11" name="TextBox 10">
              <a:extLst>
                <a:ext uri="{FF2B5EF4-FFF2-40B4-BE49-F238E27FC236}">
                  <a16:creationId xmlns:a16="http://schemas.microsoft.com/office/drawing/2014/main" id="{1E62669B-8C4A-D3D0-0D3E-B51D26D96653}"/>
                </a:ext>
              </a:extLst>
            </p:cNvPr>
            <p:cNvSpPr txBox="1"/>
            <p:nvPr/>
          </p:nvSpPr>
          <p:spPr>
            <a:xfrm>
              <a:off x="7458056" y="5146942"/>
              <a:ext cx="1565635" cy="692497"/>
            </a:xfrm>
            <a:prstGeom prst="rect">
              <a:avLst/>
            </a:prstGeom>
            <a:noFill/>
          </p:spPr>
          <p:txBody>
            <a:bodyPr wrap="square" rtlCol="0">
              <a:spAutoFit/>
            </a:bodyPr>
            <a:lstStyle/>
            <a:p>
              <a:pPr algn="ctr" fontAlgn="base"/>
              <a:r>
                <a:rPr lang="en-GB" sz="1500">
                  <a:solidFill>
                    <a:srgbClr val="16355D"/>
                  </a:solidFill>
                </a:rPr>
                <a:t>Samm Gardiner</a:t>
              </a:r>
            </a:p>
            <a:p>
              <a:pPr algn="ctr" fontAlgn="base"/>
              <a:r>
                <a:rPr lang="en-GB" sz="1200">
                  <a:solidFill>
                    <a:srgbClr val="16355D"/>
                  </a:solidFill>
                </a:rPr>
                <a:t>Apprenticeship Tutor and Quality Lead</a:t>
              </a:r>
            </a:p>
          </p:txBody>
        </p:sp>
      </p:grpSp>
      <p:grpSp>
        <p:nvGrpSpPr>
          <p:cNvPr id="13" name="Group 12">
            <a:extLst>
              <a:ext uri="{FF2B5EF4-FFF2-40B4-BE49-F238E27FC236}">
                <a16:creationId xmlns:a16="http://schemas.microsoft.com/office/drawing/2014/main" id="{EFDC8E8E-5665-28D9-4B34-E3664DB53DF5}"/>
              </a:ext>
            </a:extLst>
          </p:cNvPr>
          <p:cNvGrpSpPr/>
          <p:nvPr/>
        </p:nvGrpSpPr>
        <p:grpSpPr>
          <a:xfrm>
            <a:off x="5188589" y="3144069"/>
            <a:ext cx="2229131" cy="2228421"/>
            <a:chOff x="5188589" y="3144069"/>
            <a:chExt cx="2229131" cy="2228421"/>
          </a:xfrm>
        </p:grpSpPr>
        <p:pic>
          <p:nvPicPr>
            <p:cNvPr id="14" name="Picture 13" descr="A person smiling at the camera&#10;&#10;AI-generated content may be incorrect.">
              <a:extLst>
                <a:ext uri="{FF2B5EF4-FFF2-40B4-BE49-F238E27FC236}">
                  <a16:creationId xmlns:a16="http://schemas.microsoft.com/office/drawing/2014/main" id="{467E69E1-549D-9F52-507F-9142C4924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1959" y="3144069"/>
              <a:ext cx="1582392" cy="1582392"/>
            </a:xfrm>
            <a:prstGeom prst="rect">
              <a:avLst/>
            </a:prstGeom>
          </p:spPr>
        </p:pic>
        <p:sp>
          <p:nvSpPr>
            <p:cNvPr id="15" name="TextBox 14">
              <a:extLst>
                <a:ext uri="{FF2B5EF4-FFF2-40B4-BE49-F238E27FC236}">
                  <a16:creationId xmlns:a16="http://schemas.microsoft.com/office/drawing/2014/main" id="{5D73207D-A0FD-02CC-3505-81CBBF23A082}"/>
                </a:ext>
              </a:extLst>
            </p:cNvPr>
            <p:cNvSpPr txBox="1"/>
            <p:nvPr/>
          </p:nvSpPr>
          <p:spPr>
            <a:xfrm>
              <a:off x="5188589" y="4679993"/>
              <a:ext cx="2229131" cy="692497"/>
            </a:xfrm>
            <a:prstGeom prst="rect">
              <a:avLst/>
            </a:prstGeom>
            <a:noFill/>
          </p:spPr>
          <p:txBody>
            <a:bodyPr wrap="square" rtlCol="0">
              <a:spAutoFit/>
            </a:bodyPr>
            <a:lstStyle/>
            <a:p>
              <a:pPr algn="ctr" fontAlgn="base"/>
              <a:r>
                <a:rPr lang="en-GB" sz="1500">
                  <a:solidFill>
                    <a:srgbClr val="16355D"/>
                  </a:solidFill>
                </a:rPr>
                <a:t>Corinna Thomas</a:t>
              </a:r>
            </a:p>
            <a:p>
              <a:pPr algn="ctr" fontAlgn="base"/>
              <a:r>
                <a:rPr lang="en-GB" sz="1200">
                  <a:solidFill>
                    <a:srgbClr val="16355D"/>
                  </a:solidFill>
                </a:rPr>
                <a:t>Strategic Lead for Standards and Frameworks, NHS England</a:t>
              </a:r>
            </a:p>
          </p:txBody>
        </p:sp>
      </p:grpSp>
      <p:sp>
        <p:nvSpPr>
          <p:cNvPr id="16" name="TextBox 15">
            <a:extLst>
              <a:ext uri="{FF2B5EF4-FFF2-40B4-BE49-F238E27FC236}">
                <a16:creationId xmlns:a16="http://schemas.microsoft.com/office/drawing/2014/main" id="{562E4F6E-6C4B-40A4-B28C-509458C81AC4}"/>
              </a:ext>
            </a:extLst>
          </p:cNvPr>
          <p:cNvSpPr txBox="1"/>
          <p:nvPr/>
        </p:nvSpPr>
        <p:spPr>
          <a:xfrm>
            <a:off x="1269814" y="3429000"/>
            <a:ext cx="1943100" cy="646331"/>
          </a:xfrm>
          <a:prstGeom prst="rect">
            <a:avLst/>
          </a:prstGeom>
          <a:noFill/>
        </p:spPr>
        <p:txBody>
          <a:bodyPr wrap="square" rtlCol="0">
            <a:spAutoFit/>
          </a:bodyPr>
          <a:lstStyle/>
          <a:p>
            <a:r>
              <a:rPr lang="en-GB">
                <a:solidFill>
                  <a:srgbClr val="16355D"/>
                </a:solidFill>
                <a:latin typeface="+mj-lt"/>
              </a:rPr>
              <a:t>Available for questions</a:t>
            </a:r>
          </a:p>
        </p:txBody>
      </p:sp>
      <p:grpSp>
        <p:nvGrpSpPr>
          <p:cNvPr id="23" name="Group 22">
            <a:extLst>
              <a:ext uri="{FF2B5EF4-FFF2-40B4-BE49-F238E27FC236}">
                <a16:creationId xmlns:a16="http://schemas.microsoft.com/office/drawing/2014/main" id="{C1409098-8A69-2296-B6E2-231F21F6C57C}"/>
              </a:ext>
            </a:extLst>
          </p:cNvPr>
          <p:cNvGrpSpPr/>
          <p:nvPr/>
        </p:nvGrpSpPr>
        <p:grpSpPr>
          <a:xfrm>
            <a:off x="9435168" y="3135390"/>
            <a:ext cx="1552683" cy="2251970"/>
            <a:chOff x="9481245" y="3592590"/>
            <a:chExt cx="1552683" cy="2251970"/>
          </a:xfrm>
        </p:grpSpPr>
        <p:pic>
          <p:nvPicPr>
            <p:cNvPr id="17" name="Picture 16" descr="A person wearing glasses and a grey suit&#10;&#10;AI-generated content may be incorrect.">
              <a:extLst>
                <a:ext uri="{FF2B5EF4-FFF2-40B4-BE49-F238E27FC236}">
                  <a16:creationId xmlns:a16="http://schemas.microsoft.com/office/drawing/2014/main" id="{BC2B3248-9ECE-C6C0-E4E5-14E7BD9D7A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1245" y="3592590"/>
              <a:ext cx="1552683" cy="1552683"/>
            </a:xfrm>
            <a:prstGeom prst="rect">
              <a:avLst/>
            </a:prstGeom>
          </p:spPr>
        </p:pic>
        <p:sp>
          <p:nvSpPr>
            <p:cNvPr id="18" name="TextBox 17">
              <a:extLst>
                <a:ext uri="{FF2B5EF4-FFF2-40B4-BE49-F238E27FC236}">
                  <a16:creationId xmlns:a16="http://schemas.microsoft.com/office/drawing/2014/main" id="{7B88AF02-5A52-9E39-19AF-56BD42E9A507}"/>
                </a:ext>
              </a:extLst>
            </p:cNvPr>
            <p:cNvSpPr txBox="1"/>
            <p:nvPr/>
          </p:nvSpPr>
          <p:spPr>
            <a:xfrm>
              <a:off x="9481245" y="5152063"/>
              <a:ext cx="1552683" cy="692497"/>
            </a:xfrm>
            <a:prstGeom prst="rect">
              <a:avLst/>
            </a:prstGeom>
            <a:noFill/>
          </p:spPr>
          <p:txBody>
            <a:bodyPr wrap="square" rtlCol="0">
              <a:spAutoFit/>
            </a:bodyPr>
            <a:lstStyle/>
            <a:p>
              <a:pPr algn="ctr" fontAlgn="base"/>
              <a:r>
                <a:rPr lang="en-GB" sz="1500">
                  <a:solidFill>
                    <a:srgbClr val="16355D"/>
                  </a:solidFill>
                </a:rPr>
                <a:t>Alan Beale</a:t>
              </a:r>
            </a:p>
            <a:p>
              <a:pPr algn="ctr" fontAlgn="base"/>
              <a:r>
                <a:rPr lang="en-GB" sz="1200">
                  <a:solidFill>
                    <a:srgbClr val="16355D"/>
                  </a:solidFill>
                </a:rPr>
                <a:t>Customer Insight and Strategy Lead</a:t>
              </a:r>
            </a:p>
          </p:txBody>
        </p:sp>
      </p:grpSp>
    </p:spTree>
    <p:extLst>
      <p:ext uri="{BB962C8B-B14F-4D97-AF65-F5344CB8AC3E}">
        <p14:creationId xmlns:p14="http://schemas.microsoft.com/office/powerpoint/2010/main" val="93237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fltVal val="0"/>
                                          </p:val>
                                        </p:tav>
                                        <p:tav tm="100000">
                                          <p:val>
                                            <p:strVal val="#ppt_w"/>
                                          </p:val>
                                        </p:tav>
                                      </p:tavLst>
                                    </p:anim>
                                    <p:anim calcmode="lin" valueType="num">
                                      <p:cBhvr>
                                        <p:cTn id="51" dur="1000" fill="hold"/>
                                        <p:tgtEl>
                                          <p:spTgt spid="5"/>
                                        </p:tgtEl>
                                        <p:attrNameLst>
                                          <p:attrName>ppt_h</p:attrName>
                                        </p:attrNameLst>
                                      </p:cBhvr>
                                      <p:tavLst>
                                        <p:tav tm="0">
                                          <p:val>
                                            <p:fltVal val="0"/>
                                          </p:val>
                                        </p:tav>
                                        <p:tav tm="100000">
                                          <p:val>
                                            <p:strVal val="#ppt_h"/>
                                          </p:val>
                                        </p:tav>
                                      </p:tavLst>
                                    </p:anim>
                                    <p:anim calcmode="lin" valueType="num">
                                      <p:cBhvr>
                                        <p:cTn id="52" dur="1000" fill="hold"/>
                                        <p:tgtEl>
                                          <p:spTgt spid="5"/>
                                        </p:tgtEl>
                                        <p:attrNameLst>
                                          <p:attrName>style.rotation</p:attrName>
                                        </p:attrNameLst>
                                      </p:cBhvr>
                                      <p:tavLst>
                                        <p:tav tm="0">
                                          <p:val>
                                            <p:fltVal val="90"/>
                                          </p:val>
                                        </p:tav>
                                        <p:tav tm="100000">
                                          <p:val>
                                            <p:fltVal val="0"/>
                                          </p:val>
                                        </p:tav>
                                      </p:tavLst>
                                    </p:anim>
                                    <p:animEffect transition="in" filter="fade">
                                      <p:cBhvr>
                                        <p:cTn id="53" dur="1000"/>
                                        <p:tgtEl>
                                          <p:spTgt spid="5"/>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P spid="22"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DC90-5500-50FA-0751-BBEA2B42626F}"/>
              </a:ext>
            </a:extLst>
          </p:cNvPr>
          <p:cNvSpPr>
            <a:spLocks noGrp="1"/>
          </p:cNvSpPr>
          <p:nvPr>
            <p:ph type="title"/>
          </p:nvPr>
        </p:nvSpPr>
        <p:spPr>
          <a:xfrm>
            <a:off x="838200" y="29462"/>
            <a:ext cx="10515600" cy="1325563"/>
          </a:xfrm>
        </p:spPr>
        <p:txBody>
          <a:bodyPr/>
          <a:lstStyle/>
          <a:p>
            <a:r>
              <a:rPr lang="en-GB" b="1"/>
              <a:t>Agenda</a:t>
            </a:r>
          </a:p>
        </p:txBody>
      </p:sp>
      <p:grpSp>
        <p:nvGrpSpPr>
          <p:cNvPr id="3" name="Group 2">
            <a:extLst>
              <a:ext uri="{FF2B5EF4-FFF2-40B4-BE49-F238E27FC236}">
                <a16:creationId xmlns:a16="http://schemas.microsoft.com/office/drawing/2014/main" id="{55FF99B1-E085-15F1-8BCA-C9A7DD88BC67}"/>
              </a:ext>
            </a:extLst>
          </p:cNvPr>
          <p:cNvGrpSpPr/>
          <p:nvPr/>
        </p:nvGrpSpPr>
        <p:grpSpPr>
          <a:xfrm>
            <a:off x="3215868" y="222251"/>
            <a:ext cx="8606507" cy="739852"/>
            <a:chOff x="3215868" y="222251"/>
            <a:chExt cx="8606507" cy="739852"/>
          </a:xfrm>
        </p:grpSpPr>
        <p:sp>
          <p:nvSpPr>
            <p:cNvPr id="5" name="Rectangle 4">
              <a:extLst>
                <a:ext uri="{FF2B5EF4-FFF2-40B4-BE49-F238E27FC236}">
                  <a16:creationId xmlns:a16="http://schemas.microsoft.com/office/drawing/2014/main" id="{31AE71DB-762B-8DE4-E474-2CBEFF21838B}"/>
                </a:ext>
              </a:extLst>
            </p:cNvPr>
            <p:cNvSpPr/>
            <p:nvPr/>
          </p:nvSpPr>
          <p:spPr>
            <a:xfrm>
              <a:off x="3215868" y="222251"/>
              <a:ext cx="8606507" cy="739852"/>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A4EB8EC-6383-0A05-6917-325FF0ED714C}"/>
                </a:ext>
              </a:extLst>
            </p:cNvPr>
            <p:cNvSpPr txBox="1"/>
            <p:nvPr/>
          </p:nvSpPr>
          <p:spPr>
            <a:xfrm>
              <a:off x="3355407" y="315772"/>
              <a:ext cx="6728592" cy="646331"/>
            </a:xfrm>
            <a:prstGeom prst="rect">
              <a:avLst/>
            </a:prstGeom>
            <a:noFill/>
          </p:spPr>
          <p:txBody>
            <a:bodyPr wrap="square">
              <a:spAutoFit/>
            </a:bodyPr>
            <a:lstStyle/>
            <a:p>
              <a:r>
                <a:rPr lang="en-GB" b="1">
                  <a:solidFill>
                    <a:srgbClr val="16355D"/>
                  </a:solidFill>
                </a:rPr>
                <a:t>Lighthouse and our journey supporting the NHS</a:t>
              </a:r>
            </a:p>
            <a:p>
              <a:r>
                <a:rPr lang="en-GB" i="1">
                  <a:solidFill>
                    <a:srgbClr val="16355D"/>
                  </a:solidFill>
                </a:rPr>
                <a:t>Gill Shimmon, Managing Director, Lighthouse</a:t>
              </a:r>
            </a:p>
          </p:txBody>
        </p:sp>
      </p:grpSp>
      <p:grpSp>
        <p:nvGrpSpPr>
          <p:cNvPr id="4" name="Group 3">
            <a:extLst>
              <a:ext uri="{FF2B5EF4-FFF2-40B4-BE49-F238E27FC236}">
                <a16:creationId xmlns:a16="http://schemas.microsoft.com/office/drawing/2014/main" id="{5D8937A1-ADEC-C4D5-B930-0157BBBF8DF6}"/>
              </a:ext>
            </a:extLst>
          </p:cNvPr>
          <p:cNvGrpSpPr/>
          <p:nvPr/>
        </p:nvGrpSpPr>
        <p:grpSpPr>
          <a:xfrm>
            <a:off x="3215868" y="1135249"/>
            <a:ext cx="8606508" cy="689288"/>
            <a:chOff x="3215868" y="1135249"/>
            <a:chExt cx="8606508" cy="689288"/>
          </a:xfrm>
        </p:grpSpPr>
        <p:sp>
          <p:nvSpPr>
            <p:cNvPr id="6" name="Rectangle 5">
              <a:extLst>
                <a:ext uri="{FF2B5EF4-FFF2-40B4-BE49-F238E27FC236}">
                  <a16:creationId xmlns:a16="http://schemas.microsoft.com/office/drawing/2014/main" id="{7FB76CB0-FFE4-9EE8-8272-B14C8302B3E8}"/>
                </a:ext>
              </a:extLst>
            </p:cNvPr>
            <p:cNvSpPr/>
            <p:nvPr/>
          </p:nvSpPr>
          <p:spPr>
            <a:xfrm>
              <a:off x="3215868" y="1135249"/>
              <a:ext cx="8606508" cy="687258"/>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FE36176-5805-4EF7-CF5D-9A41B857646E}"/>
                </a:ext>
              </a:extLst>
            </p:cNvPr>
            <p:cNvSpPr txBox="1"/>
            <p:nvPr/>
          </p:nvSpPr>
          <p:spPr>
            <a:xfrm>
              <a:off x="3340917" y="1178206"/>
              <a:ext cx="8466971" cy="646331"/>
            </a:xfrm>
            <a:prstGeom prst="rect">
              <a:avLst/>
            </a:prstGeom>
            <a:noFill/>
          </p:spPr>
          <p:txBody>
            <a:bodyPr wrap="square">
              <a:spAutoFit/>
            </a:bodyPr>
            <a:lstStyle/>
            <a:p>
              <a:r>
                <a:rPr lang="en-GB" b="1">
                  <a:solidFill>
                    <a:srgbClr val="16355D"/>
                  </a:solidFill>
                </a:rPr>
                <a:t>Building Collaborative Relationships, </a:t>
              </a:r>
              <a:r>
                <a:rPr lang="en-GB" i="1">
                  <a:solidFill>
                    <a:srgbClr val="16355D"/>
                  </a:solidFill>
                </a:rPr>
                <a:t>our approach to partnership working</a:t>
              </a:r>
              <a:br>
                <a:rPr lang="en-GB">
                  <a:solidFill>
                    <a:srgbClr val="16355D"/>
                  </a:solidFill>
                </a:rPr>
              </a:br>
              <a:r>
                <a:rPr lang="en-GB" i="1">
                  <a:solidFill>
                    <a:srgbClr val="16355D"/>
                  </a:solidFill>
                </a:rPr>
                <a:t>Gill Shimmon, Managing Director, Lighthouse</a:t>
              </a:r>
            </a:p>
          </p:txBody>
        </p:sp>
      </p:grpSp>
      <p:grpSp>
        <p:nvGrpSpPr>
          <p:cNvPr id="8" name="Group 7">
            <a:extLst>
              <a:ext uri="{FF2B5EF4-FFF2-40B4-BE49-F238E27FC236}">
                <a16:creationId xmlns:a16="http://schemas.microsoft.com/office/drawing/2014/main" id="{AACD2800-570D-ECE4-DE17-4FDABD9A0E94}"/>
              </a:ext>
            </a:extLst>
          </p:cNvPr>
          <p:cNvGrpSpPr/>
          <p:nvPr/>
        </p:nvGrpSpPr>
        <p:grpSpPr>
          <a:xfrm>
            <a:off x="3215869" y="2016045"/>
            <a:ext cx="8606508" cy="706126"/>
            <a:chOff x="3215869" y="2050227"/>
            <a:chExt cx="8606508" cy="671943"/>
          </a:xfrm>
        </p:grpSpPr>
        <p:sp>
          <p:nvSpPr>
            <p:cNvPr id="7" name="Rectangle 6">
              <a:extLst>
                <a:ext uri="{FF2B5EF4-FFF2-40B4-BE49-F238E27FC236}">
                  <a16:creationId xmlns:a16="http://schemas.microsoft.com/office/drawing/2014/main" id="{5CEA1D7D-87B9-8D7B-4349-E4A1E4864C60}"/>
                </a:ext>
              </a:extLst>
            </p:cNvPr>
            <p:cNvSpPr/>
            <p:nvPr/>
          </p:nvSpPr>
          <p:spPr>
            <a:xfrm>
              <a:off x="3215869" y="2050227"/>
              <a:ext cx="8606508" cy="646331"/>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5DB8670-7963-16D2-43E8-F926765DD1AA}"/>
                </a:ext>
              </a:extLst>
            </p:cNvPr>
            <p:cNvSpPr txBox="1"/>
            <p:nvPr/>
          </p:nvSpPr>
          <p:spPr>
            <a:xfrm>
              <a:off x="3355407" y="2075839"/>
              <a:ext cx="8150793" cy="646331"/>
            </a:xfrm>
            <a:prstGeom prst="rect">
              <a:avLst/>
            </a:prstGeom>
            <a:noFill/>
          </p:spPr>
          <p:txBody>
            <a:bodyPr wrap="square">
              <a:spAutoFit/>
            </a:bodyPr>
            <a:lstStyle/>
            <a:p>
              <a:r>
                <a:rPr lang="en-GB" b="1">
                  <a:solidFill>
                    <a:srgbClr val="16355D"/>
                  </a:solidFill>
                </a:rPr>
                <a:t>Leadership apprenticeships overview</a:t>
              </a:r>
            </a:p>
            <a:p>
              <a:r>
                <a:rPr lang="en-GB" i="1">
                  <a:solidFill>
                    <a:srgbClr val="16355D"/>
                  </a:solidFill>
                </a:rPr>
                <a:t>Charlie Hill, Director, Lighthouse</a:t>
              </a:r>
              <a:endParaRPr lang="en-GB">
                <a:solidFill>
                  <a:srgbClr val="16355D"/>
                </a:solidFill>
              </a:endParaRPr>
            </a:p>
          </p:txBody>
        </p:sp>
      </p:grpSp>
      <p:grpSp>
        <p:nvGrpSpPr>
          <p:cNvPr id="9" name="Group 8">
            <a:extLst>
              <a:ext uri="{FF2B5EF4-FFF2-40B4-BE49-F238E27FC236}">
                <a16:creationId xmlns:a16="http://schemas.microsoft.com/office/drawing/2014/main" id="{B04F9B51-19FB-D6A1-DBB2-63A8B69392BB}"/>
              </a:ext>
            </a:extLst>
          </p:cNvPr>
          <p:cNvGrpSpPr/>
          <p:nvPr/>
        </p:nvGrpSpPr>
        <p:grpSpPr>
          <a:xfrm>
            <a:off x="3217482" y="2884272"/>
            <a:ext cx="8623549" cy="759037"/>
            <a:chOff x="3215868" y="2920162"/>
            <a:chExt cx="8623549" cy="690330"/>
          </a:xfrm>
        </p:grpSpPr>
        <p:sp>
          <p:nvSpPr>
            <p:cNvPr id="11" name="Rectangle 10">
              <a:extLst>
                <a:ext uri="{FF2B5EF4-FFF2-40B4-BE49-F238E27FC236}">
                  <a16:creationId xmlns:a16="http://schemas.microsoft.com/office/drawing/2014/main" id="{AE46D83C-BC7B-8698-6D9D-EC0E14AD7FB7}"/>
                </a:ext>
              </a:extLst>
            </p:cNvPr>
            <p:cNvSpPr/>
            <p:nvPr/>
          </p:nvSpPr>
          <p:spPr>
            <a:xfrm>
              <a:off x="3215868" y="2920162"/>
              <a:ext cx="8623549" cy="687258"/>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5C57758-478E-D66C-1A3A-1F03476A704C}"/>
                </a:ext>
              </a:extLst>
            </p:cNvPr>
            <p:cNvSpPr txBox="1"/>
            <p:nvPr/>
          </p:nvSpPr>
          <p:spPr>
            <a:xfrm>
              <a:off x="3341238" y="2964161"/>
              <a:ext cx="8277793" cy="646331"/>
            </a:xfrm>
            <a:prstGeom prst="rect">
              <a:avLst/>
            </a:prstGeom>
            <a:noFill/>
          </p:spPr>
          <p:txBody>
            <a:bodyPr wrap="square">
              <a:spAutoFit/>
            </a:bodyPr>
            <a:lstStyle/>
            <a:p>
              <a:r>
                <a:rPr lang="en-GB" b="1">
                  <a:solidFill>
                    <a:srgbClr val="16355D"/>
                  </a:solidFill>
                </a:rPr>
                <a:t>Learner Story - </a:t>
              </a:r>
              <a:r>
                <a:rPr lang="en-GB" i="1">
                  <a:solidFill>
                    <a:srgbClr val="16355D"/>
                  </a:solidFill>
                </a:rPr>
                <a:t>sharing his journey as a former learner</a:t>
              </a:r>
              <a:br>
                <a:rPr lang="en-GB">
                  <a:solidFill>
                    <a:srgbClr val="16355D"/>
                  </a:solidFill>
                </a:rPr>
              </a:br>
              <a:r>
                <a:rPr lang="en-GB" i="1">
                  <a:solidFill>
                    <a:srgbClr val="16355D"/>
                  </a:solidFill>
                </a:rPr>
                <a:t>Michael Manson, Norfolk and Norwich University Hospitals NHS Foundation Trust</a:t>
              </a:r>
            </a:p>
          </p:txBody>
        </p:sp>
      </p:grpSp>
      <p:grpSp>
        <p:nvGrpSpPr>
          <p:cNvPr id="10" name="Group 9">
            <a:extLst>
              <a:ext uri="{FF2B5EF4-FFF2-40B4-BE49-F238E27FC236}">
                <a16:creationId xmlns:a16="http://schemas.microsoft.com/office/drawing/2014/main" id="{840078C5-1E00-883B-F7A0-A043CFE09BAC}"/>
              </a:ext>
            </a:extLst>
          </p:cNvPr>
          <p:cNvGrpSpPr/>
          <p:nvPr/>
        </p:nvGrpSpPr>
        <p:grpSpPr>
          <a:xfrm>
            <a:off x="3215868" y="3810594"/>
            <a:ext cx="8623549" cy="1082471"/>
            <a:chOff x="3215868" y="3833959"/>
            <a:chExt cx="8623549" cy="953608"/>
          </a:xfrm>
        </p:grpSpPr>
        <p:sp>
          <p:nvSpPr>
            <p:cNvPr id="12" name="Rectangle 11">
              <a:extLst>
                <a:ext uri="{FF2B5EF4-FFF2-40B4-BE49-F238E27FC236}">
                  <a16:creationId xmlns:a16="http://schemas.microsoft.com/office/drawing/2014/main" id="{62CBB941-23F4-0BBB-CB9A-DC51B7F0D5A1}"/>
                </a:ext>
              </a:extLst>
            </p:cNvPr>
            <p:cNvSpPr/>
            <p:nvPr/>
          </p:nvSpPr>
          <p:spPr>
            <a:xfrm>
              <a:off x="3215868" y="3833959"/>
              <a:ext cx="8623549" cy="833377"/>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DECD328-46E5-72BA-94D7-63A0D6B2E7B3}"/>
                </a:ext>
              </a:extLst>
            </p:cNvPr>
            <p:cNvSpPr txBox="1"/>
            <p:nvPr/>
          </p:nvSpPr>
          <p:spPr>
            <a:xfrm>
              <a:off x="3355406" y="3864237"/>
              <a:ext cx="8466971" cy="923330"/>
            </a:xfrm>
            <a:prstGeom prst="rect">
              <a:avLst/>
            </a:prstGeom>
            <a:noFill/>
          </p:spPr>
          <p:txBody>
            <a:bodyPr wrap="square">
              <a:spAutoFit/>
            </a:bodyPr>
            <a:lstStyle/>
            <a:p>
              <a:r>
                <a:rPr lang="en-GB" b="1">
                  <a:solidFill>
                    <a:srgbClr val="16355D"/>
                  </a:solidFill>
                </a:rPr>
                <a:t>Programme Spotlight - </a:t>
              </a:r>
              <a:br>
                <a:rPr lang="en-GB">
                  <a:solidFill>
                    <a:srgbClr val="16355D"/>
                  </a:solidFill>
                </a:rPr>
              </a:br>
              <a:r>
                <a:rPr lang="en-GB" i="1">
                  <a:solidFill>
                    <a:srgbClr val="16355D"/>
                  </a:solidFill>
                </a:rPr>
                <a:t>Exploring: Level 6 Career Development Professional &amp; Level 4 Learning Skills Mentor</a:t>
              </a:r>
            </a:p>
            <a:p>
              <a:r>
                <a:rPr lang="en-GB" i="1">
                  <a:solidFill>
                    <a:srgbClr val="16355D"/>
                  </a:solidFill>
                </a:rPr>
                <a:t>Charlie Hill, Director, Lighthouse</a:t>
              </a:r>
              <a:endParaRPr lang="en-GB">
                <a:solidFill>
                  <a:srgbClr val="16355D"/>
                </a:solidFill>
              </a:endParaRPr>
            </a:p>
          </p:txBody>
        </p:sp>
      </p:grpSp>
      <p:grpSp>
        <p:nvGrpSpPr>
          <p:cNvPr id="14" name="Group 13">
            <a:extLst>
              <a:ext uri="{FF2B5EF4-FFF2-40B4-BE49-F238E27FC236}">
                <a16:creationId xmlns:a16="http://schemas.microsoft.com/office/drawing/2014/main" id="{AFE08553-33F1-3459-389E-0605510BBE05}"/>
              </a:ext>
            </a:extLst>
          </p:cNvPr>
          <p:cNvGrpSpPr/>
          <p:nvPr/>
        </p:nvGrpSpPr>
        <p:grpSpPr>
          <a:xfrm>
            <a:off x="3215868" y="4902512"/>
            <a:ext cx="10826588" cy="833377"/>
            <a:chOff x="3215868" y="4860873"/>
            <a:chExt cx="10826588" cy="833377"/>
          </a:xfrm>
        </p:grpSpPr>
        <p:sp>
          <p:nvSpPr>
            <p:cNvPr id="13" name="Rectangle 12">
              <a:extLst>
                <a:ext uri="{FF2B5EF4-FFF2-40B4-BE49-F238E27FC236}">
                  <a16:creationId xmlns:a16="http://schemas.microsoft.com/office/drawing/2014/main" id="{98F18559-A181-0B36-E3DA-FB139684883B}"/>
                </a:ext>
              </a:extLst>
            </p:cNvPr>
            <p:cNvSpPr/>
            <p:nvPr/>
          </p:nvSpPr>
          <p:spPr>
            <a:xfrm>
              <a:off x="3215868" y="4860873"/>
              <a:ext cx="8623549" cy="833377"/>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B3903E3-6892-C9DD-CA79-39F72A9DAC62}"/>
                </a:ext>
              </a:extLst>
            </p:cNvPr>
            <p:cNvSpPr txBox="1"/>
            <p:nvPr/>
          </p:nvSpPr>
          <p:spPr>
            <a:xfrm>
              <a:off x="3355406" y="4954395"/>
              <a:ext cx="10687050" cy="646331"/>
            </a:xfrm>
            <a:prstGeom prst="rect">
              <a:avLst/>
            </a:prstGeom>
            <a:noFill/>
          </p:spPr>
          <p:txBody>
            <a:bodyPr wrap="square">
              <a:spAutoFit/>
            </a:bodyPr>
            <a:lstStyle/>
            <a:p>
              <a:r>
                <a:rPr lang="en-GB" b="1">
                  <a:solidFill>
                    <a:srgbClr val="16355D"/>
                  </a:solidFill>
                </a:rPr>
                <a:t>Q&amp;A Session</a:t>
              </a:r>
            </a:p>
            <a:p>
              <a:r>
                <a:rPr lang="en-GB" i="1">
                  <a:solidFill>
                    <a:srgbClr val="16355D"/>
                  </a:solidFill>
                </a:rPr>
                <a:t>Add your questions in the chat box throughout the webinar</a:t>
              </a:r>
            </a:p>
          </p:txBody>
        </p:sp>
      </p:grpSp>
      <p:sp>
        <p:nvSpPr>
          <p:cNvPr id="26" name="Isosceles Triangle 25">
            <a:extLst>
              <a:ext uri="{FF2B5EF4-FFF2-40B4-BE49-F238E27FC236}">
                <a16:creationId xmlns:a16="http://schemas.microsoft.com/office/drawing/2014/main" id="{E523A563-AF2D-AABD-BCCC-4BAD26367B2B}"/>
              </a:ext>
            </a:extLst>
          </p:cNvPr>
          <p:cNvSpPr/>
          <p:nvPr/>
        </p:nvSpPr>
        <p:spPr>
          <a:xfrm rot="5400000">
            <a:off x="-1672782" y="1017219"/>
            <a:ext cx="4482938" cy="4323125"/>
          </a:xfrm>
          <a:prstGeom prst="triangle">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784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F9C8-0F00-4DE4-439F-F01A3B85893C}"/>
              </a:ext>
            </a:extLst>
          </p:cNvPr>
          <p:cNvSpPr>
            <a:spLocks noGrp="1"/>
          </p:cNvSpPr>
          <p:nvPr>
            <p:ph type="title"/>
          </p:nvPr>
        </p:nvSpPr>
        <p:spPr/>
        <p:txBody>
          <a:bodyPr/>
          <a:lstStyle/>
          <a:p>
            <a:r>
              <a:rPr lang="en-GB" b="1"/>
              <a:t>Lighthouse and the NHS</a:t>
            </a:r>
          </a:p>
        </p:txBody>
      </p:sp>
      <p:pic>
        <p:nvPicPr>
          <p:cNvPr id="7" name="Picture 6">
            <a:extLst>
              <a:ext uri="{FF2B5EF4-FFF2-40B4-BE49-F238E27FC236}">
                <a16:creationId xmlns:a16="http://schemas.microsoft.com/office/drawing/2014/main" id="{7D1C887C-2767-E9B9-261C-1CAF4101C15E}"/>
              </a:ext>
            </a:extLst>
          </p:cNvPr>
          <p:cNvPicPr>
            <a:picLocks noChangeAspect="1"/>
          </p:cNvPicPr>
          <p:nvPr/>
        </p:nvPicPr>
        <p:blipFill>
          <a:blip r:embed="rId3"/>
          <a:stretch>
            <a:fillRect/>
          </a:stretch>
        </p:blipFill>
        <p:spPr>
          <a:xfrm>
            <a:off x="838200" y="2667462"/>
            <a:ext cx="1786553" cy="1786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Adjustable Blindfold for blindsolving - Cuboss.com">
            <a:extLst>
              <a:ext uri="{FF2B5EF4-FFF2-40B4-BE49-F238E27FC236}">
                <a16:creationId xmlns:a16="http://schemas.microsoft.com/office/drawing/2014/main" id="{8327EC92-5CBE-A21C-B111-A3F7D0EBE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990" y="2667462"/>
            <a:ext cx="1786554" cy="1786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1BA6BC-3130-CC69-AB5E-BA907F3BB45C}"/>
              </a:ext>
            </a:extLst>
          </p:cNvPr>
          <p:cNvSpPr txBox="1"/>
          <p:nvPr/>
        </p:nvSpPr>
        <p:spPr>
          <a:xfrm>
            <a:off x="838200" y="1690688"/>
            <a:ext cx="2516843" cy="400110"/>
          </a:xfrm>
          <a:prstGeom prst="rect">
            <a:avLst/>
          </a:prstGeom>
          <a:noFill/>
        </p:spPr>
        <p:txBody>
          <a:bodyPr wrap="none" rtlCol="0">
            <a:spAutoFit/>
          </a:bodyPr>
          <a:lstStyle/>
          <a:p>
            <a:r>
              <a:rPr lang="en-GB" sz="2000" i="1"/>
              <a:t>It all started with…….</a:t>
            </a:r>
          </a:p>
        </p:txBody>
      </p:sp>
      <p:sp>
        <p:nvSpPr>
          <p:cNvPr id="10" name="TextBox 9">
            <a:extLst>
              <a:ext uri="{FF2B5EF4-FFF2-40B4-BE49-F238E27FC236}">
                <a16:creationId xmlns:a16="http://schemas.microsoft.com/office/drawing/2014/main" id="{084A38DC-2C4A-3361-4ADC-5E91C94FDBE1}"/>
              </a:ext>
            </a:extLst>
          </p:cNvPr>
          <p:cNvSpPr txBox="1"/>
          <p:nvPr/>
        </p:nvSpPr>
        <p:spPr>
          <a:xfrm>
            <a:off x="2847941" y="3260267"/>
            <a:ext cx="308098" cy="369332"/>
          </a:xfrm>
          <a:prstGeom prst="rect">
            <a:avLst/>
          </a:prstGeom>
          <a:noFill/>
        </p:spPr>
        <p:txBody>
          <a:bodyPr wrap="none" rtlCol="0">
            <a:spAutoFit/>
          </a:bodyPr>
          <a:lstStyle/>
          <a:p>
            <a:r>
              <a:rPr lang="en-GB"/>
              <a:t>+</a:t>
            </a:r>
          </a:p>
        </p:txBody>
      </p:sp>
      <p:pic>
        <p:nvPicPr>
          <p:cNvPr id="13" name="Graphic 12" descr="Question Mark with solid fill">
            <a:extLst>
              <a:ext uri="{FF2B5EF4-FFF2-40B4-BE49-F238E27FC236}">
                <a16:creationId xmlns:a16="http://schemas.microsoft.com/office/drawing/2014/main" id="{BE4BF7B4-3548-7382-512C-2990F1F02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57505" y="1930913"/>
            <a:ext cx="3016050" cy="3016050"/>
          </a:xfrm>
          <a:prstGeom prst="rect">
            <a:avLst/>
          </a:prstGeom>
        </p:spPr>
      </p:pic>
    </p:spTree>
    <p:extLst>
      <p:ext uri="{BB962C8B-B14F-4D97-AF65-F5344CB8AC3E}">
        <p14:creationId xmlns:p14="http://schemas.microsoft.com/office/powerpoint/2010/main" val="28074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028"/>
                                        </p:tgtEl>
                                        <p:attrNameLst>
                                          <p:attrName>style.visibility</p:attrName>
                                        </p:attrNameLst>
                                      </p:cBhvr>
                                      <p:to>
                                        <p:strVal val="visible"/>
                                      </p:to>
                                    </p:set>
                                  </p:childTnLst>
                                </p:cTn>
                              </p:par>
                              <p:par>
                                <p:cTn id="15" presetID="26" presetClass="entr" presetSubtype="0" fill="hold" nodeType="withEffect">
                                  <p:stCondLst>
                                    <p:cond delay="30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80">
                                          <p:stCondLst>
                                            <p:cond delay="0"/>
                                          </p:stCondLst>
                                        </p:cTn>
                                        <p:tgtEl>
                                          <p:spTgt spid="13"/>
                                        </p:tgtEl>
                                      </p:cBhvr>
                                    </p:animEffect>
                                    <p:anim calcmode="lin" valueType="num">
                                      <p:cBhvr>
                                        <p:cTn id="1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3" dur="26">
                                          <p:stCondLst>
                                            <p:cond delay="650"/>
                                          </p:stCondLst>
                                        </p:cTn>
                                        <p:tgtEl>
                                          <p:spTgt spid="13"/>
                                        </p:tgtEl>
                                      </p:cBhvr>
                                      <p:to x="100000" y="60000"/>
                                    </p:animScale>
                                    <p:animScale>
                                      <p:cBhvr>
                                        <p:cTn id="24" dur="166" decel="50000">
                                          <p:stCondLst>
                                            <p:cond delay="676"/>
                                          </p:stCondLst>
                                        </p:cTn>
                                        <p:tgtEl>
                                          <p:spTgt spid="13"/>
                                        </p:tgtEl>
                                      </p:cBhvr>
                                      <p:to x="100000" y="100000"/>
                                    </p:animScale>
                                    <p:animScale>
                                      <p:cBhvr>
                                        <p:cTn id="25" dur="26">
                                          <p:stCondLst>
                                            <p:cond delay="1312"/>
                                          </p:stCondLst>
                                        </p:cTn>
                                        <p:tgtEl>
                                          <p:spTgt spid="13"/>
                                        </p:tgtEl>
                                      </p:cBhvr>
                                      <p:to x="100000" y="80000"/>
                                    </p:animScale>
                                    <p:animScale>
                                      <p:cBhvr>
                                        <p:cTn id="26" dur="166" decel="50000">
                                          <p:stCondLst>
                                            <p:cond delay="1338"/>
                                          </p:stCondLst>
                                        </p:cTn>
                                        <p:tgtEl>
                                          <p:spTgt spid="13"/>
                                        </p:tgtEl>
                                      </p:cBhvr>
                                      <p:to x="100000" y="100000"/>
                                    </p:animScale>
                                    <p:animScale>
                                      <p:cBhvr>
                                        <p:cTn id="27" dur="26">
                                          <p:stCondLst>
                                            <p:cond delay="1642"/>
                                          </p:stCondLst>
                                        </p:cTn>
                                        <p:tgtEl>
                                          <p:spTgt spid="13"/>
                                        </p:tgtEl>
                                      </p:cBhvr>
                                      <p:to x="100000" y="90000"/>
                                    </p:animScale>
                                    <p:animScale>
                                      <p:cBhvr>
                                        <p:cTn id="28" dur="166" decel="50000">
                                          <p:stCondLst>
                                            <p:cond delay="1668"/>
                                          </p:stCondLst>
                                        </p:cTn>
                                        <p:tgtEl>
                                          <p:spTgt spid="13"/>
                                        </p:tgtEl>
                                      </p:cBhvr>
                                      <p:to x="100000" y="100000"/>
                                    </p:animScale>
                                    <p:animScale>
                                      <p:cBhvr>
                                        <p:cTn id="29" dur="26">
                                          <p:stCondLst>
                                            <p:cond delay="1808"/>
                                          </p:stCondLst>
                                        </p:cTn>
                                        <p:tgtEl>
                                          <p:spTgt spid="13"/>
                                        </p:tgtEl>
                                      </p:cBhvr>
                                      <p:to x="100000" y="95000"/>
                                    </p:animScale>
                                    <p:animScale>
                                      <p:cBhvr>
                                        <p:cTn id="3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D573-6B27-15C4-817B-F4BF1325C6AD}"/>
              </a:ext>
            </a:extLst>
          </p:cNvPr>
          <p:cNvSpPr>
            <a:spLocks noGrp="1"/>
          </p:cNvSpPr>
          <p:nvPr>
            <p:ph type="title"/>
          </p:nvPr>
        </p:nvSpPr>
        <p:spPr/>
        <p:txBody>
          <a:bodyPr/>
          <a:lstStyle/>
          <a:p>
            <a:r>
              <a:rPr lang="en-GB" b="1"/>
              <a:t>Collaborative Relationships </a:t>
            </a:r>
          </a:p>
        </p:txBody>
      </p:sp>
      <p:grpSp>
        <p:nvGrpSpPr>
          <p:cNvPr id="9" name="Group 8">
            <a:extLst>
              <a:ext uri="{FF2B5EF4-FFF2-40B4-BE49-F238E27FC236}">
                <a16:creationId xmlns:a16="http://schemas.microsoft.com/office/drawing/2014/main" id="{FE18C716-9741-D6DC-ED2A-7E7AB558F51E}"/>
              </a:ext>
            </a:extLst>
          </p:cNvPr>
          <p:cNvGrpSpPr/>
          <p:nvPr/>
        </p:nvGrpSpPr>
        <p:grpSpPr>
          <a:xfrm>
            <a:off x="8255699" y="1692187"/>
            <a:ext cx="2763928" cy="3469970"/>
            <a:chOff x="8255699" y="1692187"/>
            <a:chExt cx="2763928" cy="3469970"/>
          </a:xfrm>
        </p:grpSpPr>
        <p:sp>
          <p:nvSpPr>
            <p:cNvPr id="3" name="Rectangle 2">
              <a:extLst>
                <a:ext uri="{FF2B5EF4-FFF2-40B4-BE49-F238E27FC236}">
                  <a16:creationId xmlns:a16="http://schemas.microsoft.com/office/drawing/2014/main" id="{31B89476-2024-84EA-EBA3-7C38CF019BC1}"/>
                </a:ext>
              </a:extLst>
            </p:cNvPr>
            <p:cNvSpPr/>
            <p:nvPr/>
          </p:nvSpPr>
          <p:spPr>
            <a:xfrm>
              <a:off x="8352219" y="4118647"/>
              <a:ext cx="2567327" cy="1043510"/>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16355D"/>
                  </a:solidFill>
                </a:rPr>
                <a:t>Ongoing support &amp; communication</a:t>
              </a:r>
              <a:endParaRPr lang="en-GB" sz="1600">
                <a:solidFill>
                  <a:srgbClr val="16355D"/>
                </a:solidFill>
              </a:endParaRPr>
            </a:p>
          </p:txBody>
        </p:sp>
        <p:pic>
          <p:nvPicPr>
            <p:cNvPr id="14" name="Picture 13" descr="A person with glasses and a finger on his chin&#10;&#10;AI-generated content may be incorrect.">
              <a:extLst>
                <a:ext uri="{FF2B5EF4-FFF2-40B4-BE49-F238E27FC236}">
                  <a16:creationId xmlns:a16="http://schemas.microsoft.com/office/drawing/2014/main" id="{71001B9C-32D9-EC4C-E825-804507BCA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699" y="1692187"/>
              <a:ext cx="2763928" cy="2005488"/>
            </a:xfrm>
            <a:prstGeom prst="rect">
              <a:avLst/>
            </a:prstGeom>
          </p:spPr>
        </p:pic>
      </p:grpSp>
      <p:grpSp>
        <p:nvGrpSpPr>
          <p:cNvPr id="6" name="Group 5">
            <a:extLst>
              <a:ext uri="{FF2B5EF4-FFF2-40B4-BE49-F238E27FC236}">
                <a16:creationId xmlns:a16="http://schemas.microsoft.com/office/drawing/2014/main" id="{0CB3DFB3-9277-2230-78BE-DE4B19B0A923}"/>
              </a:ext>
            </a:extLst>
          </p:cNvPr>
          <p:cNvGrpSpPr/>
          <p:nvPr/>
        </p:nvGrpSpPr>
        <p:grpSpPr>
          <a:xfrm>
            <a:off x="1433033" y="1736608"/>
            <a:ext cx="2601596" cy="3425549"/>
            <a:chOff x="1433033" y="1736608"/>
            <a:chExt cx="2601596" cy="3425549"/>
          </a:xfrm>
        </p:grpSpPr>
        <p:sp>
          <p:nvSpPr>
            <p:cNvPr id="5" name="Rectangle 4">
              <a:extLst>
                <a:ext uri="{FF2B5EF4-FFF2-40B4-BE49-F238E27FC236}">
                  <a16:creationId xmlns:a16="http://schemas.microsoft.com/office/drawing/2014/main" id="{F31AA535-06B0-E0A4-C727-F5F386C14E80}"/>
                </a:ext>
              </a:extLst>
            </p:cNvPr>
            <p:cNvSpPr/>
            <p:nvPr/>
          </p:nvSpPr>
          <p:spPr>
            <a:xfrm>
              <a:off x="1433033" y="4118647"/>
              <a:ext cx="2601596" cy="1043510"/>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16355D"/>
                  </a:solidFill>
                </a:rPr>
                <a:t>Partnership Working</a:t>
              </a:r>
            </a:p>
          </p:txBody>
        </p:sp>
        <p:pic>
          <p:nvPicPr>
            <p:cNvPr id="16" name="Picture 15" descr="A group of people with different thoughts&#10;&#10;AI-generated content may be incorrect.">
              <a:extLst>
                <a:ext uri="{FF2B5EF4-FFF2-40B4-BE49-F238E27FC236}">
                  <a16:creationId xmlns:a16="http://schemas.microsoft.com/office/drawing/2014/main" id="{861D3597-7F58-8FBE-67B9-4DBD37049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635" y="1736608"/>
              <a:ext cx="2511994" cy="2005489"/>
            </a:xfrm>
            <a:prstGeom prst="rect">
              <a:avLst/>
            </a:prstGeom>
          </p:spPr>
        </p:pic>
      </p:grpSp>
      <p:grpSp>
        <p:nvGrpSpPr>
          <p:cNvPr id="8" name="Group 7">
            <a:extLst>
              <a:ext uri="{FF2B5EF4-FFF2-40B4-BE49-F238E27FC236}">
                <a16:creationId xmlns:a16="http://schemas.microsoft.com/office/drawing/2014/main" id="{381B2FAD-378E-68E7-521A-B9CD7FE40387}"/>
              </a:ext>
            </a:extLst>
          </p:cNvPr>
          <p:cNvGrpSpPr/>
          <p:nvPr/>
        </p:nvGrpSpPr>
        <p:grpSpPr>
          <a:xfrm>
            <a:off x="4795202" y="1690688"/>
            <a:ext cx="2681885" cy="3471469"/>
            <a:chOff x="4795202" y="1690688"/>
            <a:chExt cx="2681885" cy="3471469"/>
          </a:xfrm>
        </p:grpSpPr>
        <p:sp>
          <p:nvSpPr>
            <p:cNvPr id="4" name="Rectangle 3">
              <a:extLst>
                <a:ext uri="{FF2B5EF4-FFF2-40B4-BE49-F238E27FC236}">
                  <a16:creationId xmlns:a16="http://schemas.microsoft.com/office/drawing/2014/main" id="{EC9E4B21-38CE-4EB2-69C3-4B3B62A2A56B}"/>
                </a:ext>
              </a:extLst>
            </p:cNvPr>
            <p:cNvSpPr/>
            <p:nvPr/>
          </p:nvSpPr>
          <p:spPr>
            <a:xfrm>
              <a:off x="4909761" y="4118647"/>
              <a:ext cx="2567326" cy="1043510"/>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16355D"/>
                  </a:solidFill>
                </a:rPr>
                <a:t>Learner journey &amp; development</a:t>
              </a:r>
            </a:p>
          </p:txBody>
        </p:sp>
        <p:pic>
          <p:nvPicPr>
            <p:cNvPr id="7" name="Picture 6" descr="A cartoon of two people&#10;&#10;AI-generated content may be incorrect.">
              <a:extLst>
                <a:ext uri="{FF2B5EF4-FFF2-40B4-BE49-F238E27FC236}">
                  <a16:creationId xmlns:a16="http://schemas.microsoft.com/office/drawing/2014/main" id="{57388B8D-0D8A-4361-4DC8-DCDEA6BF7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202" y="1690688"/>
              <a:ext cx="2601596" cy="2008486"/>
            </a:xfrm>
            <a:prstGeom prst="rect">
              <a:avLst/>
            </a:prstGeom>
          </p:spPr>
        </p:pic>
      </p:grpSp>
    </p:spTree>
    <p:extLst>
      <p:ext uri="{BB962C8B-B14F-4D97-AF65-F5344CB8AC3E}">
        <p14:creationId xmlns:p14="http://schemas.microsoft.com/office/powerpoint/2010/main" val="22767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F05C-C5C6-D591-45A3-886048944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48FB1-CC2A-4916-104E-16B8A2565C9E}"/>
              </a:ext>
            </a:extLst>
          </p:cNvPr>
          <p:cNvSpPr>
            <a:spLocks noGrp="1"/>
          </p:cNvSpPr>
          <p:nvPr>
            <p:ph type="title"/>
          </p:nvPr>
        </p:nvSpPr>
        <p:spPr/>
        <p:txBody>
          <a:bodyPr/>
          <a:lstStyle/>
          <a:p>
            <a:r>
              <a:rPr lang="en-GB" b="1"/>
              <a:t>Leadership and Management Apprenticeships</a:t>
            </a:r>
          </a:p>
        </p:txBody>
      </p:sp>
      <p:pic>
        <p:nvPicPr>
          <p:cNvPr id="4" name="Picture 3" descr="A purple and black sign&#10;&#10;AI-generated content may be incorrect.">
            <a:extLst>
              <a:ext uri="{FF2B5EF4-FFF2-40B4-BE49-F238E27FC236}">
                <a16:creationId xmlns:a16="http://schemas.microsoft.com/office/drawing/2014/main" id="{D4F9672E-F841-98F9-60B3-2887432DE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363" y="1789930"/>
            <a:ext cx="2845981" cy="1345171"/>
          </a:xfrm>
          <a:prstGeom prst="rect">
            <a:avLst/>
          </a:prstGeom>
        </p:spPr>
      </p:pic>
      <p:pic>
        <p:nvPicPr>
          <p:cNvPr id="6" name="Picture 5" descr="A green and white sign&#10;&#10;AI-generated content may be incorrect.">
            <a:extLst>
              <a:ext uri="{FF2B5EF4-FFF2-40B4-BE49-F238E27FC236}">
                <a16:creationId xmlns:a16="http://schemas.microsoft.com/office/drawing/2014/main" id="{9AA0C3F8-DFFA-2830-CDC4-77FA7C652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586" y="1789930"/>
            <a:ext cx="2845981" cy="1334053"/>
          </a:xfrm>
          <a:prstGeom prst="rect">
            <a:avLst/>
          </a:prstGeom>
        </p:spPr>
      </p:pic>
      <p:sp>
        <p:nvSpPr>
          <p:cNvPr id="8" name="Rectangle 7">
            <a:extLst>
              <a:ext uri="{FF2B5EF4-FFF2-40B4-BE49-F238E27FC236}">
                <a16:creationId xmlns:a16="http://schemas.microsoft.com/office/drawing/2014/main" id="{9741E107-A813-AD43-465B-D9AB41D76412}"/>
              </a:ext>
            </a:extLst>
          </p:cNvPr>
          <p:cNvSpPr/>
          <p:nvPr/>
        </p:nvSpPr>
        <p:spPr>
          <a:xfrm>
            <a:off x="960363" y="3267452"/>
            <a:ext cx="4310280" cy="966352"/>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rgbClr val="16355D"/>
                </a:solidFill>
              </a:rPr>
              <a:t>Level 3 Team Leader</a:t>
            </a:r>
          </a:p>
          <a:p>
            <a:r>
              <a:rPr lang="en-GB">
                <a:solidFill>
                  <a:srgbClr val="16355D"/>
                </a:solidFill>
              </a:rPr>
              <a:t>Level 3 Business Administrator</a:t>
            </a:r>
          </a:p>
        </p:txBody>
      </p:sp>
      <p:sp>
        <p:nvSpPr>
          <p:cNvPr id="9" name="Rectangle 8">
            <a:extLst>
              <a:ext uri="{FF2B5EF4-FFF2-40B4-BE49-F238E27FC236}">
                <a16:creationId xmlns:a16="http://schemas.microsoft.com/office/drawing/2014/main" id="{E805CCE0-B3CE-3839-205B-C18B901A7EFD}"/>
              </a:ext>
            </a:extLst>
          </p:cNvPr>
          <p:cNvSpPr/>
          <p:nvPr/>
        </p:nvSpPr>
        <p:spPr>
          <a:xfrm>
            <a:off x="5794586" y="3267452"/>
            <a:ext cx="3831267" cy="966352"/>
          </a:xfrm>
          <a:prstGeom prst="rect">
            <a:avLst/>
          </a:prstGeom>
          <a:solidFill>
            <a:srgbClr val="DDD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rgbClr val="16355D"/>
                </a:solidFill>
              </a:rPr>
              <a:t>Level 5 Operations Manager</a:t>
            </a:r>
          </a:p>
        </p:txBody>
      </p:sp>
      <p:sp>
        <p:nvSpPr>
          <p:cNvPr id="10" name="TextBox 9">
            <a:extLst>
              <a:ext uri="{FF2B5EF4-FFF2-40B4-BE49-F238E27FC236}">
                <a16:creationId xmlns:a16="http://schemas.microsoft.com/office/drawing/2014/main" id="{9B873DFD-A332-702C-095E-21A9116FEB24}"/>
              </a:ext>
            </a:extLst>
          </p:cNvPr>
          <p:cNvSpPr txBox="1"/>
          <p:nvPr/>
        </p:nvSpPr>
        <p:spPr>
          <a:xfrm>
            <a:off x="2739603" y="4856612"/>
            <a:ext cx="4067006" cy="784830"/>
          </a:xfrm>
          <a:prstGeom prst="rect">
            <a:avLst/>
          </a:prstGeom>
          <a:noFill/>
        </p:spPr>
        <p:txBody>
          <a:bodyPr wrap="square" rtlCol="0">
            <a:spAutoFit/>
          </a:bodyPr>
          <a:lstStyle/>
          <a:p>
            <a:pPr fontAlgn="base"/>
            <a:r>
              <a:rPr lang="en-GB" sz="1500" b="1">
                <a:solidFill>
                  <a:srgbClr val="16355D"/>
                </a:solidFill>
              </a:rPr>
              <a:t>Paul Tipper</a:t>
            </a:r>
          </a:p>
          <a:p>
            <a:pPr fontAlgn="base"/>
            <a:r>
              <a:rPr lang="en-GB" sz="1500">
                <a:solidFill>
                  <a:srgbClr val="16355D"/>
                </a:solidFill>
              </a:rPr>
              <a:t>Programme Officer – Leadership Programmes/ Apprenticeships, NHS England</a:t>
            </a:r>
          </a:p>
        </p:txBody>
      </p:sp>
      <p:pic>
        <p:nvPicPr>
          <p:cNvPr id="11" name="Picture 10" descr="A person with glasses smiling&#10;&#10;AI-generated content may be incorrect.">
            <a:extLst>
              <a:ext uri="{FF2B5EF4-FFF2-40B4-BE49-F238E27FC236}">
                <a16:creationId xmlns:a16="http://schemas.microsoft.com/office/drawing/2014/main" id="{FB9910C1-8AB4-C82F-59B9-BC07E784E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63" y="4476450"/>
            <a:ext cx="1545154" cy="1545154"/>
          </a:xfrm>
          <a:prstGeom prst="rect">
            <a:avLst/>
          </a:prstGeom>
        </p:spPr>
      </p:pic>
    </p:spTree>
    <p:extLst>
      <p:ext uri="{BB962C8B-B14F-4D97-AF65-F5344CB8AC3E}">
        <p14:creationId xmlns:p14="http://schemas.microsoft.com/office/powerpoint/2010/main" val="28542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7252-67FA-BADD-0F1E-D12B18D571AE}"/>
              </a:ext>
            </a:extLst>
          </p:cNvPr>
          <p:cNvSpPr>
            <a:spLocks noGrp="1"/>
          </p:cNvSpPr>
          <p:nvPr>
            <p:ph type="ctrTitle"/>
          </p:nvPr>
        </p:nvSpPr>
        <p:spPr>
          <a:xfrm>
            <a:off x="1524000" y="2036763"/>
            <a:ext cx="9144000" cy="2387600"/>
          </a:xfrm>
        </p:spPr>
        <p:txBody>
          <a:bodyPr/>
          <a:lstStyle/>
          <a:p>
            <a:r>
              <a:rPr lang="en-GB" b="1">
                <a:latin typeface="Calibri" panose="020F0502020204030204" pitchFamily="34" charset="0"/>
              </a:rPr>
              <a:t>What is your view of the Mary Seacole Programme?</a:t>
            </a:r>
            <a:endParaRPr lang="en-GB"/>
          </a:p>
        </p:txBody>
      </p:sp>
    </p:spTree>
    <p:extLst>
      <p:ext uri="{BB962C8B-B14F-4D97-AF65-F5344CB8AC3E}">
        <p14:creationId xmlns:p14="http://schemas.microsoft.com/office/powerpoint/2010/main" val="316255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a:extLst>
              <a:ext uri="{FF2B5EF4-FFF2-40B4-BE49-F238E27FC236}">
                <a16:creationId xmlns:a16="http://schemas.microsoft.com/office/drawing/2014/main" id="{1E0FA244-003A-A978-4EDA-1A0933889247}"/>
              </a:ext>
            </a:extLst>
          </p:cNvPr>
          <p:cNvCxnSpPr>
            <a:cxnSpLocks/>
          </p:cNvCxnSpPr>
          <p:nvPr/>
        </p:nvCxnSpPr>
        <p:spPr>
          <a:xfrm flipH="1" flipV="1">
            <a:off x="7664746" y="3579638"/>
            <a:ext cx="3899" cy="774444"/>
          </a:xfrm>
          <a:prstGeom prst="line">
            <a:avLst/>
          </a:prstGeom>
          <a:ln w="38100">
            <a:solidFill>
              <a:srgbClr val="00B2D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826F68-7386-86F6-49D7-C36736EAEA4D}"/>
              </a:ext>
            </a:extLst>
          </p:cNvPr>
          <p:cNvSpPr>
            <a:spLocks noGrp="1"/>
          </p:cNvSpPr>
          <p:nvPr>
            <p:ph type="title"/>
          </p:nvPr>
        </p:nvSpPr>
        <p:spPr/>
        <p:txBody>
          <a:bodyPr>
            <a:normAutofit/>
          </a:bodyPr>
          <a:lstStyle/>
          <a:p>
            <a:r>
              <a:rPr lang="en-GB" b="1">
                <a:solidFill>
                  <a:srgbClr val="17345C"/>
                </a:solidFill>
                <a:latin typeface="Calibri" panose="020F0502020204030204" pitchFamily="34" charset="0"/>
              </a:rPr>
              <a:t>Learner Journey – </a:t>
            </a:r>
            <a:r>
              <a:rPr lang="en-GB" b="1" kern="0">
                <a:solidFill>
                  <a:srgbClr val="17345C"/>
                </a:solidFill>
                <a:latin typeface="Calibri" panose="020F0502020204030204" pitchFamily="34" charset="0"/>
              </a:rPr>
              <a:t>L5 Operations Manager with Mary Seacole </a:t>
            </a:r>
            <a:endParaRPr lang="en-GB"/>
          </a:p>
        </p:txBody>
      </p:sp>
      <p:sp>
        <p:nvSpPr>
          <p:cNvPr id="3" name="Rectangle 2">
            <a:extLst>
              <a:ext uri="{FF2B5EF4-FFF2-40B4-BE49-F238E27FC236}">
                <a16:creationId xmlns:a16="http://schemas.microsoft.com/office/drawing/2014/main" id="{086C1D7F-1EC9-48BA-B382-A146518E2B09}"/>
              </a:ext>
            </a:extLst>
          </p:cNvPr>
          <p:cNvSpPr/>
          <p:nvPr/>
        </p:nvSpPr>
        <p:spPr>
          <a:xfrm>
            <a:off x="116046" y="2946673"/>
            <a:ext cx="1438999" cy="651353"/>
          </a:xfrm>
          <a:prstGeom prst="rect">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1-2</a:t>
            </a:r>
            <a:endParaRPr lang="en-GB" sz="1600" b="1"/>
          </a:p>
        </p:txBody>
      </p:sp>
      <p:sp>
        <p:nvSpPr>
          <p:cNvPr id="4" name="Rectangle 3">
            <a:extLst>
              <a:ext uri="{FF2B5EF4-FFF2-40B4-BE49-F238E27FC236}">
                <a16:creationId xmlns:a16="http://schemas.microsoft.com/office/drawing/2014/main" id="{430E3321-6A2F-0A70-89A9-53A57678D6E2}"/>
              </a:ext>
            </a:extLst>
          </p:cNvPr>
          <p:cNvSpPr/>
          <p:nvPr/>
        </p:nvSpPr>
        <p:spPr>
          <a:xfrm>
            <a:off x="1621054" y="2946664"/>
            <a:ext cx="1438999" cy="65135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3-4</a:t>
            </a:r>
            <a:endParaRPr lang="en-GB" sz="1600" b="1"/>
          </a:p>
        </p:txBody>
      </p:sp>
      <p:sp>
        <p:nvSpPr>
          <p:cNvPr id="5" name="Rectangle 4">
            <a:extLst>
              <a:ext uri="{FF2B5EF4-FFF2-40B4-BE49-F238E27FC236}">
                <a16:creationId xmlns:a16="http://schemas.microsoft.com/office/drawing/2014/main" id="{A8B728A7-BAC0-9E9E-90A6-07CCEACD376F}"/>
              </a:ext>
            </a:extLst>
          </p:cNvPr>
          <p:cNvSpPr/>
          <p:nvPr/>
        </p:nvSpPr>
        <p:spPr>
          <a:xfrm>
            <a:off x="3126062" y="2946655"/>
            <a:ext cx="1438999" cy="651353"/>
          </a:xfrm>
          <a:prstGeom prst="rect">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5-6</a:t>
            </a:r>
            <a:endParaRPr lang="en-GB" sz="1600" b="1"/>
          </a:p>
        </p:txBody>
      </p:sp>
      <p:sp>
        <p:nvSpPr>
          <p:cNvPr id="6" name="Rectangle 5">
            <a:extLst>
              <a:ext uri="{FF2B5EF4-FFF2-40B4-BE49-F238E27FC236}">
                <a16:creationId xmlns:a16="http://schemas.microsoft.com/office/drawing/2014/main" id="{EBD0F163-DE1D-51B9-EAC7-016018BBDCFB}"/>
              </a:ext>
            </a:extLst>
          </p:cNvPr>
          <p:cNvSpPr/>
          <p:nvPr/>
        </p:nvSpPr>
        <p:spPr>
          <a:xfrm>
            <a:off x="4631070" y="2946655"/>
            <a:ext cx="1438999" cy="651353"/>
          </a:xfrm>
          <a:prstGeom prst="rect">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7-8</a:t>
            </a:r>
            <a:endParaRPr lang="en-GB" sz="1600" b="1"/>
          </a:p>
        </p:txBody>
      </p:sp>
      <p:sp>
        <p:nvSpPr>
          <p:cNvPr id="7" name="Rectangle 6">
            <a:extLst>
              <a:ext uri="{FF2B5EF4-FFF2-40B4-BE49-F238E27FC236}">
                <a16:creationId xmlns:a16="http://schemas.microsoft.com/office/drawing/2014/main" id="{777E3298-588D-BC6F-EDCE-AAACB687E231}"/>
              </a:ext>
            </a:extLst>
          </p:cNvPr>
          <p:cNvSpPr/>
          <p:nvPr/>
        </p:nvSpPr>
        <p:spPr>
          <a:xfrm>
            <a:off x="6136078" y="2946654"/>
            <a:ext cx="1438999" cy="65135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9-10</a:t>
            </a:r>
            <a:endParaRPr lang="en-GB" sz="1600" b="1"/>
          </a:p>
        </p:txBody>
      </p:sp>
      <p:sp>
        <p:nvSpPr>
          <p:cNvPr id="8" name="Rectangle 7">
            <a:extLst>
              <a:ext uri="{FF2B5EF4-FFF2-40B4-BE49-F238E27FC236}">
                <a16:creationId xmlns:a16="http://schemas.microsoft.com/office/drawing/2014/main" id="{42D1C522-DDC1-0EDB-637A-2E28199919C5}"/>
              </a:ext>
            </a:extLst>
          </p:cNvPr>
          <p:cNvSpPr/>
          <p:nvPr/>
        </p:nvSpPr>
        <p:spPr>
          <a:xfrm>
            <a:off x="7641086" y="2946654"/>
            <a:ext cx="1438999" cy="651353"/>
          </a:xfrm>
          <a:prstGeom prst="rect">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11-12</a:t>
            </a:r>
            <a:endParaRPr lang="en-GB" sz="1600" b="1"/>
          </a:p>
        </p:txBody>
      </p:sp>
      <p:cxnSp>
        <p:nvCxnSpPr>
          <p:cNvPr id="9" name="Straight Connector 8">
            <a:extLst>
              <a:ext uri="{FF2B5EF4-FFF2-40B4-BE49-F238E27FC236}">
                <a16:creationId xmlns:a16="http://schemas.microsoft.com/office/drawing/2014/main" id="{AF2F2274-1433-CE7B-84A6-EBB25F030CD8}"/>
              </a:ext>
            </a:extLst>
          </p:cNvPr>
          <p:cNvCxnSpPr>
            <a:cxnSpLocks/>
            <a:endCxn id="33" idx="0"/>
          </p:cNvCxnSpPr>
          <p:nvPr/>
        </p:nvCxnSpPr>
        <p:spPr>
          <a:xfrm flipH="1" flipV="1">
            <a:off x="129176" y="1748881"/>
            <a:ext cx="5142" cy="1200124"/>
          </a:xfrm>
          <a:prstGeom prst="line">
            <a:avLst/>
          </a:prstGeom>
          <a:ln w="38100">
            <a:solidFill>
              <a:srgbClr val="16355D"/>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D79AC3C-CF96-9975-8FCC-0BC3F8FBCE34}"/>
              </a:ext>
            </a:extLst>
          </p:cNvPr>
          <p:cNvSpPr/>
          <p:nvPr/>
        </p:nvSpPr>
        <p:spPr>
          <a:xfrm>
            <a:off x="65324" y="2071296"/>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51450635-473A-06FB-E165-6A5173941572}"/>
              </a:ext>
            </a:extLst>
          </p:cNvPr>
          <p:cNvCxnSpPr>
            <a:cxnSpLocks/>
            <a:endCxn id="34" idx="0"/>
          </p:cNvCxnSpPr>
          <p:nvPr/>
        </p:nvCxnSpPr>
        <p:spPr>
          <a:xfrm flipV="1">
            <a:off x="3142979" y="1950978"/>
            <a:ext cx="22494" cy="1402073"/>
          </a:xfrm>
          <a:prstGeom prst="line">
            <a:avLst/>
          </a:prstGeom>
          <a:ln w="38100">
            <a:solidFill>
              <a:srgbClr val="00B2D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1C60BC-41D8-6C5B-B4C2-C176C67812CF}"/>
              </a:ext>
            </a:extLst>
          </p:cNvPr>
          <p:cNvCxnSpPr>
            <a:cxnSpLocks/>
            <a:endCxn id="36" idx="0"/>
          </p:cNvCxnSpPr>
          <p:nvPr/>
        </p:nvCxnSpPr>
        <p:spPr>
          <a:xfrm flipV="1">
            <a:off x="6154262" y="1968016"/>
            <a:ext cx="151" cy="994330"/>
          </a:xfrm>
          <a:prstGeom prst="line">
            <a:avLst/>
          </a:prstGeom>
          <a:ln w="38100">
            <a:solidFill>
              <a:srgbClr val="2E75B6"/>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A6D12F8-706E-5162-A9FE-0F9C3319D151}"/>
              </a:ext>
            </a:extLst>
          </p:cNvPr>
          <p:cNvSpPr/>
          <p:nvPr/>
        </p:nvSpPr>
        <p:spPr>
          <a:xfrm rot="10800000">
            <a:off x="1569430" y="3814203"/>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FE1BBF7-BA0B-0989-5563-5B51DDEEA5ED}"/>
              </a:ext>
            </a:extLst>
          </p:cNvPr>
          <p:cNvSpPr/>
          <p:nvPr/>
        </p:nvSpPr>
        <p:spPr>
          <a:xfrm rot="10800000">
            <a:off x="4577998" y="3821153"/>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E8A4E9B-8E2B-68A6-04EC-FD6A77917D23}"/>
              </a:ext>
            </a:extLst>
          </p:cNvPr>
          <p:cNvSpPr/>
          <p:nvPr/>
        </p:nvSpPr>
        <p:spPr>
          <a:xfrm rot="10800000">
            <a:off x="7599550" y="3768231"/>
            <a:ext cx="140245" cy="140245"/>
          </a:xfrm>
          <a:prstGeom prst="ellipse">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AF9CF20-9AB3-221D-D3F5-C9BBF382A40B}"/>
              </a:ext>
            </a:extLst>
          </p:cNvPr>
          <p:cNvSpPr txBox="1"/>
          <p:nvPr/>
        </p:nvSpPr>
        <p:spPr>
          <a:xfrm>
            <a:off x="225316" y="1600879"/>
            <a:ext cx="2659458" cy="1169551"/>
          </a:xfrm>
          <a:prstGeom prst="rect">
            <a:avLst/>
          </a:prstGeom>
          <a:noFill/>
        </p:spPr>
        <p:txBody>
          <a:bodyPr wrap="square" rtlCol="0">
            <a:spAutoFit/>
          </a:bodyPr>
          <a:lstStyle/>
          <a:p>
            <a:pPr>
              <a:lnSpc>
                <a:spcPct val="150000"/>
              </a:lnSpc>
            </a:pPr>
            <a:r>
              <a:rPr lang="en-GB" sz="1400">
                <a:solidFill>
                  <a:srgbClr val="16355D"/>
                </a:solidFill>
              </a:rPr>
              <a:t>Launch</a:t>
            </a:r>
          </a:p>
          <a:p>
            <a:pPr>
              <a:lnSpc>
                <a:spcPct val="150000"/>
              </a:lnSpc>
            </a:pPr>
            <a:r>
              <a:rPr lang="en-GB" sz="1400" i="1">
                <a:solidFill>
                  <a:srgbClr val="16355D"/>
                </a:solidFill>
              </a:rPr>
              <a:t>Tutorial</a:t>
            </a:r>
          </a:p>
          <a:p>
            <a:r>
              <a:rPr lang="en-GB" sz="1400">
                <a:solidFill>
                  <a:srgbClr val="16355D"/>
                </a:solidFill>
              </a:rPr>
              <a:t>You as Leader</a:t>
            </a:r>
          </a:p>
          <a:p>
            <a:endParaRPr lang="en-GB" sz="1400">
              <a:solidFill>
                <a:srgbClr val="16355D"/>
              </a:solidFill>
            </a:endParaRPr>
          </a:p>
        </p:txBody>
      </p:sp>
      <p:sp>
        <p:nvSpPr>
          <p:cNvPr id="17" name="TextBox 16">
            <a:extLst>
              <a:ext uri="{FF2B5EF4-FFF2-40B4-BE49-F238E27FC236}">
                <a16:creationId xmlns:a16="http://schemas.microsoft.com/office/drawing/2014/main" id="{9227FD0B-648C-8430-3A9E-F9B3CC6CED59}"/>
              </a:ext>
            </a:extLst>
          </p:cNvPr>
          <p:cNvSpPr txBox="1"/>
          <p:nvPr/>
        </p:nvSpPr>
        <p:spPr>
          <a:xfrm>
            <a:off x="1676679" y="3730820"/>
            <a:ext cx="2973221" cy="738664"/>
          </a:xfrm>
          <a:prstGeom prst="rect">
            <a:avLst/>
          </a:prstGeom>
          <a:noFill/>
        </p:spPr>
        <p:txBody>
          <a:bodyPr wrap="square" rtlCol="0">
            <a:spAutoFit/>
          </a:bodyPr>
          <a:lstStyle/>
          <a:p>
            <a:r>
              <a:rPr lang="en-GB" sz="1400">
                <a:solidFill>
                  <a:srgbClr val="2E75B6"/>
                </a:solidFill>
              </a:rPr>
              <a:t>Organisational Governance</a:t>
            </a:r>
          </a:p>
          <a:p>
            <a:r>
              <a:rPr lang="en-GB" sz="1400" i="1">
                <a:solidFill>
                  <a:srgbClr val="2E75B6"/>
                </a:solidFill>
              </a:rPr>
              <a:t>Group Call</a:t>
            </a:r>
          </a:p>
          <a:p>
            <a:endParaRPr lang="en-GB" sz="1400">
              <a:solidFill>
                <a:srgbClr val="2E75B6"/>
              </a:solidFill>
            </a:endParaRPr>
          </a:p>
        </p:txBody>
      </p:sp>
      <p:sp>
        <p:nvSpPr>
          <p:cNvPr id="18" name="TextBox 17">
            <a:extLst>
              <a:ext uri="{FF2B5EF4-FFF2-40B4-BE49-F238E27FC236}">
                <a16:creationId xmlns:a16="http://schemas.microsoft.com/office/drawing/2014/main" id="{9D7E9AC8-C36A-CBC7-1C7D-B2E3EEFAF05A}"/>
              </a:ext>
            </a:extLst>
          </p:cNvPr>
          <p:cNvSpPr txBox="1"/>
          <p:nvPr/>
        </p:nvSpPr>
        <p:spPr>
          <a:xfrm>
            <a:off x="3241834" y="1777925"/>
            <a:ext cx="2307403" cy="1030795"/>
          </a:xfrm>
          <a:prstGeom prst="rect">
            <a:avLst/>
          </a:prstGeom>
          <a:noFill/>
        </p:spPr>
        <p:txBody>
          <a:bodyPr wrap="square" rtlCol="0">
            <a:spAutoFit/>
          </a:bodyPr>
          <a:lstStyle/>
          <a:p>
            <a:pPr>
              <a:lnSpc>
                <a:spcPct val="150000"/>
              </a:lnSpc>
            </a:pPr>
            <a:r>
              <a:rPr lang="en-GB" sz="1400">
                <a:solidFill>
                  <a:srgbClr val="00B2DF"/>
                </a:solidFill>
              </a:rPr>
              <a:t>Mary Seacole Workshop 1</a:t>
            </a:r>
          </a:p>
          <a:p>
            <a:pPr>
              <a:lnSpc>
                <a:spcPct val="150000"/>
              </a:lnSpc>
            </a:pPr>
            <a:r>
              <a:rPr lang="en-GB" sz="1400" i="1">
                <a:solidFill>
                  <a:srgbClr val="00B2DF"/>
                </a:solidFill>
              </a:rPr>
              <a:t>Group Call</a:t>
            </a:r>
          </a:p>
          <a:p>
            <a:pPr>
              <a:lnSpc>
                <a:spcPct val="150000"/>
              </a:lnSpc>
            </a:pPr>
            <a:endParaRPr lang="en-GB" sz="1400">
              <a:solidFill>
                <a:srgbClr val="00B2DF"/>
              </a:solidFill>
            </a:endParaRPr>
          </a:p>
        </p:txBody>
      </p:sp>
      <p:sp>
        <p:nvSpPr>
          <p:cNvPr id="19" name="TextBox 18">
            <a:extLst>
              <a:ext uri="{FF2B5EF4-FFF2-40B4-BE49-F238E27FC236}">
                <a16:creationId xmlns:a16="http://schemas.microsoft.com/office/drawing/2014/main" id="{3F66340F-439D-F686-270F-FA5F328B4302}"/>
              </a:ext>
            </a:extLst>
          </p:cNvPr>
          <p:cNvSpPr txBox="1"/>
          <p:nvPr/>
        </p:nvSpPr>
        <p:spPr>
          <a:xfrm>
            <a:off x="4713034" y="3704688"/>
            <a:ext cx="2796337" cy="523220"/>
          </a:xfrm>
          <a:prstGeom prst="rect">
            <a:avLst/>
          </a:prstGeom>
          <a:noFill/>
        </p:spPr>
        <p:txBody>
          <a:bodyPr wrap="square" rtlCol="0">
            <a:spAutoFit/>
          </a:bodyPr>
          <a:lstStyle/>
          <a:p>
            <a:r>
              <a:rPr lang="en-GB" sz="1400">
                <a:solidFill>
                  <a:srgbClr val="16355D"/>
                </a:solidFill>
              </a:rPr>
              <a:t>Mary Seacole Workshop 2</a:t>
            </a:r>
          </a:p>
          <a:p>
            <a:r>
              <a:rPr lang="en-GB" sz="1400" i="1">
                <a:solidFill>
                  <a:srgbClr val="16355D"/>
                </a:solidFill>
              </a:rPr>
              <a:t>Group Call</a:t>
            </a:r>
          </a:p>
        </p:txBody>
      </p:sp>
      <p:sp>
        <p:nvSpPr>
          <p:cNvPr id="20" name="TextBox 19">
            <a:extLst>
              <a:ext uri="{FF2B5EF4-FFF2-40B4-BE49-F238E27FC236}">
                <a16:creationId xmlns:a16="http://schemas.microsoft.com/office/drawing/2014/main" id="{0B41CDBC-1F4F-E1D8-572E-05022C9826D4}"/>
              </a:ext>
            </a:extLst>
          </p:cNvPr>
          <p:cNvSpPr txBox="1"/>
          <p:nvPr/>
        </p:nvSpPr>
        <p:spPr>
          <a:xfrm>
            <a:off x="6224385" y="1870608"/>
            <a:ext cx="2798830" cy="738664"/>
          </a:xfrm>
          <a:prstGeom prst="rect">
            <a:avLst/>
          </a:prstGeom>
          <a:noFill/>
        </p:spPr>
        <p:txBody>
          <a:bodyPr wrap="square" rtlCol="0">
            <a:spAutoFit/>
          </a:bodyPr>
          <a:lstStyle/>
          <a:p>
            <a:r>
              <a:rPr lang="en-GB" sz="1400">
                <a:solidFill>
                  <a:srgbClr val="2E75B6"/>
                </a:solidFill>
              </a:rPr>
              <a:t>Mary Seacole Workshop 3</a:t>
            </a:r>
          </a:p>
          <a:p>
            <a:r>
              <a:rPr lang="en-GB" sz="1400" i="1">
                <a:solidFill>
                  <a:srgbClr val="2E75B6"/>
                </a:solidFill>
              </a:rPr>
              <a:t>Tutorial </a:t>
            </a:r>
          </a:p>
          <a:p>
            <a:r>
              <a:rPr lang="en-GB" sz="1400">
                <a:solidFill>
                  <a:srgbClr val="2E75B6"/>
                </a:solidFill>
              </a:rPr>
              <a:t>Leading Change</a:t>
            </a:r>
          </a:p>
        </p:txBody>
      </p:sp>
      <p:sp>
        <p:nvSpPr>
          <p:cNvPr id="21" name="TextBox 20">
            <a:extLst>
              <a:ext uri="{FF2B5EF4-FFF2-40B4-BE49-F238E27FC236}">
                <a16:creationId xmlns:a16="http://schemas.microsoft.com/office/drawing/2014/main" id="{C4091A9E-906F-C2FE-E9D7-5639995A8F05}"/>
              </a:ext>
            </a:extLst>
          </p:cNvPr>
          <p:cNvSpPr txBox="1"/>
          <p:nvPr/>
        </p:nvSpPr>
        <p:spPr>
          <a:xfrm>
            <a:off x="7735317" y="3687186"/>
            <a:ext cx="2280816" cy="1030795"/>
          </a:xfrm>
          <a:prstGeom prst="rect">
            <a:avLst/>
          </a:prstGeom>
          <a:noFill/>
        </p:spPr>
        <p:txBody>
          <a:bodyPr wrap="square" rtlCol="0">
            <a:spAutoFit/>
          </a:bodyPr>
          <a:lstStyle/>
          <a:p>
            <a:r>
              <a:rPr lang="en-GB" sz="1400">
                <a:solidFill>
                  <a:srgbClr val="00B2DF"/>
                </a:solidFill>
              </a:rPr>
              <a:t>Coaching</a:t>
            </a:r>
          </a:p>
          <a:p>
            <a:r>
              <a:rPr lang="en-GB" sz="1400">
                <a:solidFill>
                  <a:srgbClr val="00B2DF"/>
                </a:solidFill>
              </a:rPr>
              <a:t>Tutorial</a:t>
            </a:r>
          </a:p>
          <a:p>
            <a:r>
              <a:rPr lang="en-GB" sz="1400">
                <a:solidFill>
                  <a:srgbClr val="00B2DF"/>
                </a:solidFill>
              </a:rPr>
              <a:t>Strategic Direction</a:t>
            </a:r>
          </a:p>
          <a:p>
            <a:pPr>
              <a:lnSpc>
                <a:spcPct val="150000"/>
              </a:lnSpc>
            </a:pPr>
            <a:endParaRPr lang="en-GB" sz="1400">
              <a:solidFill>
                <a:srgbClr val="00B2DF"/>
              </a:solidFill>
            </a:endParaRPr>
          </a:p>
        </p:txBody>
      </p:sp>
      <p:sp>
        <p:nvSpPr>
          <p:cNvPr id="22" name="Rectangle 21">
            <a:extLst>
              <a:ext uri="{FF2B5EF4-FFF2-40B4-BE49-F238E27FC236}">
                <a16:creationId xmlns:a16="http://schemas.microsoft.com/office/drawing/2014/main" id="{1947BCEF-C78A-56C3-1D44-4E4716B92258}"/>
              </a:ext>
            </a:extLst>
          </p:cNvPr>
          <p:cNvSpPr/>
          <p:nvPr/>
        </p:nvSpPr>
        <p:spPr>
          <a:xfrm>
            <a:off x="9146094" y="2946654"/>
            <a:ext cx="1438999" cy="651353"/>
          </a:xfrm>
          <a:prstGeom prst="rect">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Months 13-14</a:t>
            </a:r>
            <a:endParaRPr lang="en-GB" sz="1600" b="1"/>
          </a:p>
        </p:txBody>
      </p:sp>
      <p:sp>
        <p:nvSpPr>
          <p:cNvPr id="23" name="Rectangle 22">
            <a:extLst>
              <a:ext uri="{FF2B5EF4-FFF2-40B4-BE49-F238E27FC236}">
                <a16:creationId xmlns:a16="http://schemas.microsoft.com/office/drawing/2014/main" id="{0CDF6EFD-5613-4502-A036-030C105FA676}"/>
              </a:ext>
            </a:extLst>
          </p:cNvPr>
          <p:cNvSpPr/>
          <p:nvPr/>
        </p:nvSpPr>
        <p:spPr>
          <a:xfrm>
            <a:off x="10651105" y="2946653"/>
            <a:ext cx="1438999" cy="65135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Month 15</a:t>
            </a:r>
            <a:endParaRPr lang="en-GB" sz="1600" b="1"/>
          </a:p>
        </p:txBody>
      </p:sp>
      <p:cxnSp>
        <p:nvCxnSpPr>
          <p:cNvPr id="24" name="Straight Connector 23">
            <a:extLst>
              <a:ext uri="{FF2B5EF4-FFF2-40B4-BE49-F238E27FC236}">
                <a16:creationId xmlns:a16="http://schemas.microsoft.com/office/drawing/2014/main" id="{83F74168-6A38-B636-E540-38690DFAEE9E}"/>
              </a:ext>
            </a:extLst>
          </p:cNvPr>
          <p:cNvCxnSpPr>
            <a:cxnSpLocks/>
            <a:endCxn id="38" idx="4"/>
          </p:cNvCxnSpPr>
          <p:nvPr/>
        </p:nvCxnSpPr>
        <p:spPr>
          <a:xfrm flipH="1" flipV="1">
            <a:off x="9194285" y="2767764"/>
            <a:ext cx="1725" cy="218111"/>
          </a:xfrm>
          <a:prstGeom prst="line">
            <a:avLst/>
          </a:prstGeom>
          <a:ln w="38100">
            <a:solidFill>
              <a:srgbClr val="16355D"/>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A7323CB-84F0-96D8-4BD3-A833CBBF17F7}"/>
              </a:ext>
            </a:extLst>
          </p:cNvPr>
          <p:cNvSpPr txBox="1"/>
          <p:nvPr/>
        </p:nvSpPr>
        <p:spPr>
          <a:xfrm>
            <a:off x="9196949" y="2160690"/>
            <a:ext cx="2659458" cy="707630"/>
          </a:xfrm>
          <a:prstGeom prst="rect">
            <a:avLst/>
          </a:prstGeom>
          <a:noFill/>
        </p:spPr>
        <p:txBody>
          <a:bodyPr wrap="square" rtlCol="0">
            <a:spAutoFit/>
          </a:bodyPr>
          <a:lstStyle/>
          <a:p>
            <a:pPr>
              <a:lnSpc>
                <a:spcPct val="150000"/>
              </a:lnSpc>
            </a:pPr>
            <a:r>
              <a:rPr lang="en-GB" sz="1400">
                <a:solidFill>
                  <a:srgbClr val="16355D"/>
                </a:solidFill>
              </a:rPr>
              <a:t>Operational Planning</a:t>
            </a:r>
          </a:p>
          <a:p>
            <a:pPr>
              <a:lnSpc>
                <a:spcPct val="150000"/>
              </a:lnSpc>
            </a:pPr>
            <a:r>
              <a:rPr lang="en-GB" sz="1400">
                <a:solidFill>
                  <a:srgbClr val="16355D"/>
                </a:solidFill>
              </a:rPr>
              <a:t>Tutorial</a:t>
            </a:r>
          </a:p>
        </p:txBody>
      </p:sp>
      <p:sp>
        <p:nvSpPr>
          <p:cNvPr id="26" name="TextBox 25">
            <a:extLst>
              <a:ext uri="{FF2B5EF4-FFF2-40B4-BE49-F238E27FC236}">
                <a16:creationId xmlns:a16="http://schemas.microsoft.com/office/drawing/2014/main" id="{1A97A97C-2FF6-C0A8-FB9C-5FD8F5056883}"/>
              </a:ext>
            </a:extLst>
          </p:cNvPr>
          <p:cNvSpPr txBox="1"/>
          <p:nvPr/>
        </p:nvSpPr>
        <p:spPr>
          <a:xfrm>
            <a:off x="10716719" y="3717673"/>
            <a:ext cx="1438999" cy="1030795"/>
          </a:xfrm>
          <a:prstGeom prst="rect">
            <a:avLst/>
          </a:prstGeom>
          <a:noFill/>
        </p:spPr>
        <p:txBody>
          <a:bodyPr wrap="square" rtlCol="0">
            <a:spAutoFit/>
          </a:bodyPr>
          <a:lstStyle/>
          <a:p>
            <a:pPr>
              <a:lnSpc>
                <a:spcPct val="150000"/>
              </a:lnSpc>
            </a:pPr>
            <a:r>
              <a:rPr lang="en-GB" sz="1400">
                <a:solidFill>
                  <a:srgbClr val="2E75B6"/>
                </a:solidFill>
              </a:rPr>
              <a:t>Presentation Skills</a:t>
            </a:r>
          </a:p>
          <a:p>
            <a:pPr>
              <a:lnSpc>
                <a:spcPct val="150000"/>
              </a:lnSpc>
            </a:pPr>
            <a:r>
              <a:rPr lang="en-GB" sz="1400" b="1">
                <a:solidFill>
                  <a:srgbClr val="2E75B6"/>
                </a:solidFill>
              </a:rPr>
              <a:t>GATEWAY</a:t>
            </a:r>
          </a:p>
        </p:txBody>
      </p:sp>
      <p:cxnSp>
        <p:nvCxnSpPr>
          <p:cNvPr id="27" name="Straight Connector 26">
            <a:extLst>
              <a:ext uri="{FF2B5EF4-FFF2-40B4-BE49-F238E27FC236}">
                <a16:creationId xmlns:a16="http://schemas.microsoft.com/office/drawing/2014/main" id="{553DD204-4245-F1EE-D659-B6E8DF7ACF73}"/>
              </a:ext>
            </a:extLst>
          </p:cNvPr>
          <p:cNvCxnSpPr>
            <a:cxnSpLocks/>
            <a:stCxn id="65" idx="4"/>
          </p:cNvCxnSpPr>
          <p:nvPr/>
        </p:nvCxnSpPr>
        <p:spPr>
          <a:xfrm flipV="1">
            <a:off x="10669034" y="3484217"/>
            <a:ext cx="0" cy="1179283"/>
          </a:xfrm>
          <a:prstGeom prst="line">
            <a:avLst/>
          </a:prstGeom>
          <a:ln w="38100">
            <a:solidFill>
              <a:srgbClr val="2E75B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0CD228-A629-40F6-A28C-AC8D2373083B}"/>
              </a:ext>
            </a:extLst>
          </p:cNvPr>
          <p:cNvCxnSpPr>
            <a:cxnSpLocks/>
          </p:cNvCxnSpPr>
          <p:nvPr/>
        </p:nvCxnSpPr>
        <p:spPr>
          <a:xfrm flipV="1">
            <a:off x="4649606" y="3464315"/>
            <a:ext cx="0" cy="481857"/>
          </a:xfrm>
          <a:prstGeom prst="line">
            <a:avLst/>
          </a:prstGeom>
          <a:ln w="38100">
            <a:solidFill>
              <a:srgbClr val="16355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D7FB861-E34B-8B8D-A015-DBDEF97258CB}"/>
              </a:ext>
            </a:extLst>
          </p:cNvPr>
          <p:cNvCxnSpPr>
            <a:cxnSpLocks/>
          </p:cNvCxnSpPr>
          <p:nvPr/>
        </p:nvCxnSpPr>
        <p:spPr>
          <a:xfrm flipH="1" flipV="1">
            <a:off x="1639281" y="3566898"/>
            <a:ext cx="6621" cy="387550"/>
          </a:xfrm>
          <a:prstGeom prst="line">
            <a:avLst/>
          </a:prstGeom>
          <a:ln w="38100">
            <a:solidFill>
              <a:srgbClr val="2E75B6"/>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623CE46-FC43-239A-9343-B6FAFA44690A}"/>
              </a:ext>
            </a:extLst>
          </p:cNvPr>
          <p:cNvSpPr/>
          <p:nvPr/>
        </p:nvSpPr>
        <p:spPr>
          <a:xfrm rot="10800000">
            <a:off x="10592562" y="3889680"/>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AF1FE76-E5B6-9A61-7109-807CA0560405}"/>
              </a:ext>
            </a:extLst>
          </p:cNvPr>
          <p:cNvSpPr/>
          <p:nvPr/>
        </p:nvSpPr>
        <p:spPr>
          <a:xfrm>
            <a:off x="63387" y="2302395"/>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C6A86E7D-1DB9-5EF2-413C-4CA700637C5E}"/>
              </a:ext>
            </a:extLst>
          </p:cNvPr>
          <p:cNvSpPr/>
          <p:nvPr/>
        </p:nvSpPr>
        <p:spPr>
          <a:xfrm>
            <a:off x="59053" y="1748881"/>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7CD0689-E41C-53B7-E027-927ED5F7CEB1}"/>
              </a:ext>
            </a:extLst>
          </p:cNvPr>
          <p:cNvSpPr/>
          <p:nvPr/>
        </p:nvSpPr>
        <p:spPr>
          <a:xfrm>
            <a:off x="3095350" y="1950978"/>
            <a:ext cx="140245" cy="140245"/>
          </a:xfrm>
          <a:prstGeom prst="ellipse">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DCADC3EC-940A-7C90-5644-60ABEBA08DD3}"/>
              </a:ext>
            </a:extLst>
          </p:cNvPr>
          <p:cNvSpPr/>
          <p:nvPr/>
        </p:nvSpPr>
        <p:spPr>
          <a:xfrm>
            <a:off x="3091218" y="2282812"/>
            <a:ext cx="140245" cy="140245"/>
          </a:xfrm>
          <a:prstGeom prst="ellipse">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B9A156D-A690-9A50-A068-AD6420ACB64D}"/>
              </a:ext>
            </a:extLst>
          </p:cNvPr>
          <p:cNvSpPr/>
          <p:nvPr/>
        </p:nvSpPr>
        <p:spPr>
          <a:xfrm>
            <a:off x="6084290" y="1968016"/>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1CE37944-1E47-8BB3-ADC1-2C9CB29F7371}"/>
              </a:ext>
            </a:extLst>
          </p:cNvPr>
          <p:cNvSpPr/>
          <p:nvPr/>
        </p:nvSpPr>
        <p:spPr>
          <a:xfrm>
            <a:off x="6093357" y="2178017"/>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83A8004-5D03-A441-8493-5BAF6855C26F}"/>
              </a:ext>
            </a:extLst>
          </p:cNvPr>
          <p:cNvSpPr/>
          <p:nvPr/>
        </p:nvSpPr>
        <p:spPr>
          <a:xfrm>
            <a:off x="9124162" y="2627519"/>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899E41FB-0D08-5485-713F-A292BDEDBC1C}"/>
              </a:ext>
            </a:extLst>
          </p:cNvPr>
          <p:cNvCxnSpPr>
            <a:cxnSpLocks/>
          </p:cNvCxnSpPr>
          <p:nvPr/>
        </p:nvCxnSpPr>
        <p:spPr>
          <a:xfrm>
            <a:off x="265468" y="4909704"/>
            <a:ext cx="11609206" cy="0"/>
          </a:xfrm>
          <a:prstGeom prst="line">
            <a:avLst/>
          </a:prstGeom>
          <a:ln w="38100">
            <a:solidFill>
              <a:srgbClr val="16355D"/>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26B46AC-6593-A119-87BA-6218F9D2E3EF}"/>
              </a:ext>
            </a:extLst>
          </p:cNvPr>
          <p:cNvSpPr txBox="1"/>
          <p:nvPr/>
        </p:nvSpPr>
        <p:spPr>
          <a:xfrm>
            <a:off x="2924593" y="5023759"/>
            <a:ext cx="1194878" cy="738664"/>
          </a:xfrm>
          <a:prstGeom prst="rect">
            <a:avLst/>
          </a:prstGeom>
          <a:noFill/>
        </p:spPr>
        <p:txBody>
          <a:bodyPr wrap="square" rtlCol="0">
            <a:spAutoFit/>
          </a:bodyPr>
          <a:lstStyle/>
          <a:p>
            <a:r>
              <a:rPr lang="en-GB" sz="1400">
                <a:solidFill>
                  <a:srgbClr val="16355D"/>
                </a:solidFill>
              </a:rPr>
              <a:t>Monthly Line Manager Meeting</a:t>
            </a:r>
          </a:p>
        </p:txBody>
      </p:sp>
      <p:sp>
        <p:nvSpPr>
          <p:cNvPr id="41" name="TextBox 40">
            <a:extLst>
              <a:ext uri="{FF2B5EF4-FFF2-40B4-BE49-F238E27FC236}">
                <a16:creationId xmlns:a16="http://schemas.microsoft.com/office/drawing/2014/main" id="{0D643639-4AC2-0A75-945D-3D82C4AC75DD}"/>
              </a:ext>
            </a:extLst>
          </p:cNvPr>
          <p:cNvSpPr txBox="1"/>
          <p:nvPr/>
        </p:nvSpPr>
        <p:spPr>
          <a:xfrm>
            <a:off x="1531779" y="5005800"/>
            <a:ext cx="1194878" cy="954107"/>
          </a:xfrm>
          <a:prstGeom prst="rect">
            <a:avLst/>
          </a:prstGeom>
          <a:noFill/>
        </p:spPr>
        <p:txBody>
          <a:bodyPr wrap="square" rtlCol="0">
            <a:spAutoFit/>
          </a:bodyPr>
          <a:lstStyle/>
          <a:p>
            <a:r>
              <a:rPr lang="en-GB" sz="1400">
                <a:solidFill>
                  <a:srgbClr val="16355D"/>
                </a:solidFill>
              </a:rPr>
              <a:t>Monthly Gathering Evidence for Portfolio</a:t>
            </a:r>
          </a:p>
        </p:txBody>
      </p:sp>
      <p:sp>
        <p:nvSpPr>
          <p:cNvPr id="42" name="TextBox 41">
            <a:extLst>
              <a:ext uri="{FF2B5EF4-FFF2-40B4-BE49-F238E27FC236}">
                <a16:creationId xmlns:a16="http://schemas.microsoft.com/office/drawing/2014/main" id="{9AFA36F2-5045-7780-9F82-48ABFE7CAA5B}"/>
              </a:ext>
            </a:extLst>
          </p:cNvPr>
          <p:cNvSpPr txBox="1"/>
          <p:nvPr/>
        </p:nvSpPr>
        <p:spPr>
          <a:xfrm>
            <a:off x="9463899" y="4988038"/>
            <a:ext cx="1194878" cy="523220"/>
          </a:xfrm>
          <a:prstGeom prst="rect">
            <a:avLst/>
          </a:prstGeom>
          <a:noFill/>
        </p:spPr>
        <p:txBody>
          <a:bodyPr wrap="square" rtlCol="0">
            <a:spAutoFit/>
          </a:bodyPr>
          <a:lstStyle/>
          <a:p>
            <a:r>
              <a:rPr lang="en-GB" sz="1400">
                <a:solidFill>
                  <a:srgbClr val="16355D"/>
                </a:solidFill>
              </a:rPr>
              <a:t>Peer-to-peer Learning</a:t>
            </a:r>
          </a:p>
        </p:txBody>
      </p:sp>
      <p:sp>
        <p:nvSpPr>
          <p:cNvPr id="43" name="TextBox 42">
            <a:extLst>
              <a:ext uri="{FF2B5EF4-FFF2-40B4-BE49-F238E27FC236}">
                <a16:creationId xmlns:a16="http://schemas.microsoft.com/office/drawing/2014/main" id="{46A2EFD6-C2F2-2078-3541-98A99D0C56DA}"/>
              </a:ext>
            </a:extLst>
          </p:cNvPr>
          <p:cNvSpPr txBox="1"/>
          <p:nvPr/>
        </p:nvSpPr>
        <p:spPr>
          <a:xfrm>
            <a:off x="8071085" y="4976225"/>
            <a:ext cx="1194878" cy="307777"/>
          </a:xfrm>
          <a:prstGeom prst="rect">
            <a:avLst/>
          </a:prstGeom>
          <a:noFill/>
        </p:spPr>
        <p:txBody>
          <a:bodyPr wrap="square" rtlCol="0">
            <a:spAutoFit/>
          </a:bodyPr>
          <a:lstStyle/>
          <a:p>
            <a:r>
              <a:rPr lang="en-GB" sz="1400">
                <a:solidFill>
                  <a:srgbClr val="16355D"/>
                </a:solidFill>
              </a:rPr>
              <a:t>Mentoring </a:t>
            </a:r>
          </a:p>
        </p:txBody>
      </p:sp>
      <p:sp>
        <p:nvSpPr>
          <p:cNvPr id="44" name="TextBox 43">
            <a:extLst>
              <a:ext uri="{FF2B5EF4-FFF2-40B4-BE49-F238E27FC236}">
                <a16:creationId xmlns:a16="http://schemas.microsoft.com/office/drawing/2014/main" id="{9FBE7947-9373-8867-19A4-E19E71129441}"/>
              </a:ext>
            </a:extLst>
          </p:cNvPr>
          <p:cNvSpPr txBox="1"/>
          <p:nvPr/>
        </p:nvSpPr>
        <p:spPr>
          <a:xfrm>
            <a:off x="5710221" y="4999772"/>
            <a:ext cx="770114" cy="523220"/>
          </a:xfrm>
          <a:prstGeom prst="rect">
            <a:avLst/>
          </a:prstGeom>
          <a:noFill/>
        </p:spPr>
        <p:txBody>
          <a:bodyPr wrap="square" rtlCol="0">
            <a:spAutoFit/>
          </a:bodyPr>
          <a:lstStyle/>
          <a:p>
            <a:r>
              <a:rPr lang="en-GB" sz="1400">
                <a:solidFill>
                  <a:srgbClr val="16355D"/>
                </a:solidFill>
              </a:rPr>
              <a:t>Quest Report</a:t>
            </a:r>
          </a:p>
        </p:txBody>
      </p:sp>
      <p:sp>
        <p:nvSpPr>
          <p:cNvPr id="45" name="TextBox 44">
            <a:extLst>
              <a:ext uri="{FF2B5EF4-FFF2-40B4-BE49-F238E27FC236}">
                <a16:creationId xmlns:a16="http://schemas.microsoft.com/office/drawing/2014/main" id="{B4174BF1-D710-C038-7E5F-47174C2847E2}"/>
              </a:ext>
            </a:extLst>
          </p:cNvPr>
          <p:cNvSpPr txBox="1"/>
          <p:nvPr/>
        </p:nvSpPr>
        <p:spPr>
          <a:xfrm>
            <a:off x="6678271" y="4999772"/>
            <a:ext cx="1194878" cy="523220"/>
          </a:xfrm>
          <a:prstGeom prst="rect">
            <a:avLst/>
          </a:prstGeom>
          <a:noFill/>
        </p:spPr>
        <p:txBody>
          <a:bodyPr wrap="square" rtlCol="0">
            <a:spAutoFit/>
          </a:bodyPr>
          <a:lstStyle/>
          <a:p>
            <a:r>
              <a:rPr lang="en-GB" sz="1400">
                <a:solidFill>
                  <a:srgbClr val="16355D"/>
                </a:solidFill>
              </a:rPr>
              <a:t>360 Report and Feedback</a:t>
            </a:r>
          </a:p>
        </p:txBody>
      </p:sp>
      <p:sp>
        <p:nvSpPr>
          <p:cNvPr id="46" name="TextBox 45">
            <a:extLst>
              <a:ext uri="{FF2B5EF4-FFF2-40B4-BE49-F238E27FC236}">
                <a16:creationId xmlns:a16="http://schemas.microsoft.com/office/drawing/2014/main" id="{151AF8EA-6F30-66FF-75EE-49DB0010E399}"/>
              </a:ext>
            </a:extLst>
          </p:cNvPr>
          <p:cNvSpPr txBox="1"/>
          <p:nvPr/>
        </p:nvSpPr>
        <p:spPr>
          <a:xfrm>
            <a:off x="4317407" y="4996959"/>
            <a:ext cx="1194878" cy="954107"/>
          </a:xfrm>
          <a:prstGeom prst="rect">
            <a:avLst/>
          </a:prstGeom>
          <a:noFill/>
        </p:spPr>
        <p:txBody>
          <a:bodyPr wrap="square" rtlCol="0">
            <a:spAutoFit/>
          </a:bodyPr>
          <a:lstStyle/>
          <a:p>
            <a:r>
              <a:rPr lang="en-GB" sz="1400">
                <a:solidFill>
                  <a:srgbClr val="16355D"/>
                </a:solidFill>
              </a:rPr>
              <a:t>3 monthly Reviews with Tutor and Line Manager</a:t>
            </a:r>
          </a:p>
        </p:txBody>
      </p:sp>
      <p:sp>
        <p:nvSpPr>
          <p:cNvPr id="47" name="TextBox 46">
            <a:extLst>
              <a:ext uri="{FF2B5EF4-FFF2-40B4-BE49-F238E27FC236}">
                <a16:creationId xmlns:a16="http://schemas.microsoft.com/office/drawing/2014/main" id="{24889C8C-58DF-F9FF-EBFE-FA3E9AC9AC89}"/>
              </a:ext>
            </a:extLst>
          </p:cNvPr>
          <p:cNvSpPr txBox="1"/>
          <p:nvPr/>
        </p:nvSpPr>
        <p:spPr>
          <a:xfrm>
            <a:off x="10856712" y="4984393"/>
            <a:ext cx="1233391" cy="738664"/>
          </a:xfrm>
          <a:prstGeom prst="rect">
            <a:avLst/>
          </a:prstGeom>
          <a:noFill/>
        </p:spPr>
        <p:txBody>
          <a:bodyPr wrap="square" rtlCol="0">
            <a:spAutoFit/>
          </a:bodyPr>
          <a:lstStyle/>
          <a:p>
            <a:r>
              <a:rPr lang="en-GB" sz="1400">
                <a:solidFill>
                  <a:srgbClr val="16355D"/>
                </a:solidFill>
              </a:rPr>
              <a:t>Business Improvement Project</a:t>
            </a:r>
          </a:p>
        </p:txBody>
      </p:sp>
      <p:sp>
        <p:nvSpPr>
          <p:cNvPr id="48" name="Oval 47">
            <a:extLst>
              <a:ext uri="{FF2B5EF4-FFF2-40B4-BE49-F238E27FC236}">
                <a16:creationId xmlns:a16="http://schemas.microsoft.com/office/drawing/2014/main" id="{E548F113-5B39-023A-3720-C8467094CFBE}"/>
              </a:ext>
            </a:extLst>
          </p:cNvPr>
          <p:cNvSpPr/>
          <p:nvPr/>
        </p:nvSpPr>
        <p:spPr>
          <a:xfrm>
            <a:off x="221753" y="4835483"/>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1DC5D04-577E-384C-441B-F1D2C5C06613}"/>
              </a:ext>
            </a:extLst>
          </p:cNvPr>
          <p:cNvSpPr/>
          <p:nvPr/>
        </p:nvSpPr>
        <p:spPr>
          <a:xfrm>
            <a:off x="1588093" y="4836806"/>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A40FBD6-C890-FDB9-907A-1A969ED6F69F}"/>
              </a:ext>
            </a:extLst>
          </p:cNvPr>
          <p:cNvSpPr/>
          <p:nvPr/>
        </p:nvSpPr>
        <p:spPr>
          <a:xfrm>
            <a:off x="2972345" y="4844148"/>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22925AC8-5753-A61D-E38F-48418F1FC092}"/>
              </a:ext>
            </a:extLst>
          </p:cNvPr>
          <p:cNvSpPr/>
          <p:nvPr/>
        </p:nvSpPr>
        <p:spPr>
          <a:xfrm>
            <a:off x="4386512" y="4844148"/>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EA90F4C-3390-FE71-619F-3FA998E5140E}"/>
              </a:ext>
            </a:extLst>
          </p:cNvPr>
          <p:cNvSpPr/>
          <p:nvPr/>
        </p:nvSpPr>
        <p:spPr>
          <a:xfrm>
            <a:off x="5767763" y="4835482"/>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C98034E-F7E9-16E9-F1BD-DEDCEAC25D2E}"/>
              </a:ext>
            </a:extLst>
          </p:cNvPr>
          <p:cNvSpPr/>
          <p:nvPr/>
        </p:nvSpPr>
        <p:spPr>
          <a:xfrm>
            <a:off x="6738127" y="4844148"/>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3837AFD9-81FE-B581-66C5-7116A9EC1BDD}"/>
              </a:ext>
            </a:extLst>
          </p:cNvPr>
          <p:cNvSpPr/>
          <p:nvPr/>
        </p:nvSpPr>
        <p:spPr>
          <a:xfrm>
            <a:off x="9571669" y="4844148"/>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EEC313D-BA75-2ABE-B179-6799A2121DEC}"/>
              </a:ext>
            </a:extLst>
          </p:cNvPr>
          <p:cNvSpPr/>
          <p:nvPr/>
        </p:nvSpPr>
        <p:spPr>
          <a:xfrm>
            <a:off x="10914241" y="4835482"/>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B2CDEB1A-D382-2A9B-AD66-575EC37F5C1A}"/>
              </a:ext>
            </a:extLst>
          </p:cNvPr>
          <p:cNvSpPr txBox="1"/>
          <p:nvPr/>
        </p:nvSpPr>
        <p:spPr>
          <a:xfrm>
            <a:off x="138965" y="5005800"/>
            <a:ext cx="1194878" cy="523220"/>
          </a:xfrm>
          <a:prstGeom prst="rect">
            <a:avLst/>
          </a:prstGeom>
          <a:noFill/>
        </p:spPr>
        <p:txBody>
          <a:bodyPr wrap="square" rtlCol="0">
            <a:spAutoFit/>
          </a:bodyPr>
          <a:lstStyle/>
          <a:p>
            <a:r>
              <a:rPr lang="en-GB" sz="1400">
                <a:solidFill>
                  <a:srgbClr val="16355D"/>
                </a:solidFill>
              </a:rPr>
              <a:t>Monthly </a:t>
            </a:r>
          </a:p>
          <a:p>
            <a:r>
              <a:rPr lang="en-GB" sz="1400">
                <a:solidFill>
                  <a:srgbClr val="16355D"/>
                </a:solidFill>
              </a:rPr>
              <a:t>E-learning</a:t>
            </a:r>
          </a:p>
        </p:txBody>
      </p:sp>
      <p:sp>
        <p:nvSpPr>
          <p:cNvPr id="57" name="Oval 56">
            <a:extLst>
              <a:ext uri="{FF2B5EF4-FFF2-40B4-BE49-F238E27FC236}">
                <a16:creationId xmlns:a16="http://schemas.microsoft.com/office/drawing/2014/main" id="{9593AA9F-6B00-FE4E-D972-6A36E82A6579}"/>
              </a:ext>
            </a:extLst>
          </p:cNvPr>
          <p:cNvSpPr/>
          <p:nvPr/>
        </p:nvSpPr>
        <p:spPr>
          <a:xfrm>
            <a:off x="8143454" y="4847545"/>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9D5989B0-CB7F-CAA0-B52A-6C034A6F5B67}"/>
              </a:ext>
            </a:extLst>
          </p:cNvPr>
          <p:cNvSpPr/>
          <p:nvPr/>
        </p:nvSpPr>
        <p:spPr>
          <a:xfrm>
            <a:off x="7592507" y="4213837"/>
            <a:ext cx="140245" cy="140245"/>
          </a:xfrm>
          <a:prstGeom prst="ellipse">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C12CF10-D767-E159-6698-775C957F87C1}"/>
              </a:ext>
            </a:extLst>
          </p:cNvPr>
          <p:cNvSpPr/>
          <p:nvPr/>
        </p:nvSpPr>
        <p:spPr>
          <a:xfrm>
            <a:off x="7593312" y="3974868"/>
            <a:ext cx="140245" cy="140245"/>
          </a:xfrm>
          <a:prstGeom prst="ellipse">
            <a:avLst/>
          </a:prstGeom>
          <a:solidFill>
            <a:srgbClr val="00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37F8421-15A9-95AE-AA4E-139B902012CE}"/>
              </a:ext>
            </a:extLst>
          </p:cNvPr>
          <p:cNvSpPr/>
          <p:nvPr/>
        </p:nvSpPr>
        <p:spPr>
          <a:xfrm>
            <a:off x="9116788" y="2300800"/>
            <a:ext cx="140245" cy="140245"/>
          </a:xfrm>
          <a:prstGeom prst="ellipse">
            <a:avLst/>
          </a:prstGeom>
          <a:solidFill>
            <a:srgbClr val="16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45D1FA6-85B8-AF62-1522-73891626CE8E}"/>
              </a:ext>
            </a:extLst>
          </p:cNvPr>
          <p:cNvCxnSpPr>
            <a:cxnSpLocks/>
          </p:cNvCxnSpPr>
          <p:nvPr/>
        </p:nvCxnSpPr>
        <p:spPr>
          <a:xfrm flipH="1" flipV="1">
            <a:off x="9179144" y="2412227"/>
            <a:ext cx="1725" cy="218111"/>
          </a:xfrm>
          <a:prstGeom prst="line">
            <a:avLst/>
          </a:prstGeom>
          <a:ln w="38100">
            <a:solidFill>
              <a:srgbClr val="16355D"/>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8D34A106-6232-5808-1047-F2A12E8D1E25}"/>
              </a:ext>
            </a:extLst>
          </p:cNvPr>
          <p:cNvSpPr/>
          <p:nvPr/>
        </p:nvSpPr>
        <p:spPr>
          <a:xfrm>
            <a:off x="10598911" y="4523255"/>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AB3796BD-5139-8034-1154-87532DFB3A6C}"/>
              </a:ext>
            </a:extLst>
          </p:cNvPr>
          <p:cNvSpPr/>
          <p:nvPr/>
        </p:nvSpPr>
        <p:spPr>
          <a:xfrm>
            <a:off x="6098275" y="2396783"/>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941F09F4-A8FA-415C-BD5F-91EE0390A4E1}"/>
              </a:ext>
            </a:extLst>
          </p:cNvPr>
          <p:cNvSpPr/>
          <p:nvPr/>
        </p:nvSpPr>
        <p:spPr>
          <a:xfrm rot="10800000">
            <a:off x="10598910" y="4203510"/>
            <a:ext cx="140245" cy="140245"/>
          </a:xfrm>
          <a:prstGeom prst="ellipse">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4471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DA75-5236-6E27-292F-95378698D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8952E-8B37-52B7-5458-06661901904C}"/>
              </a:ext>
            </a:extLst>
          </p:cNvPr>
          <p:cNvSpPr>
            <a:spLocks noGrp="1"/>
          </p:cNvSpPr>
          <p:nvPr>
            <p:ph type="ctrTitle"/>
          </p:nvPr>
        </p:nvSpPr>
        <p:spPr>
          <a:xfrm>
            <a:off x="1524000" y="2036763"/>
            <a:ext cx="9144000" cy="2387600"/>
          </a:xfrm>
        </p:spPr>
        <p:txBody>
          <a:bodyPr>
            <a:normAutofit fontScale="90000"/>
          </a:bodyPr>
          <a:lstStyle/>
          <a:p>
            <a:r>
              <a:rPr lang="en-GB" b="1">
                <a:latin typeface="Calibri" panose="020F0502020204030204" pitchFamily="34" charset="0"/>
              </a:rPr>
              <a:t>Are you aware of the NHS Management and Leadership Frameworks?</a:t>
            </a:r>
            <a:endParaRPr lang="en-GB"/>
          </a:p>
        </p:txBody>
      </p:sp>
    </p:spTree>
    <p:extLst>
      <p:ext uri="{BB962C8B-B14F-4D97-AF65-F5344CB8AC3E}">
        <p14:creationId xmlns:p14="http://schemas.microsoft.com/office/powerpoint/2010/main" val="3742148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b5c135-bdd0-4200-b9e2-8c09b7278759">
      <Terms xmlns="http://schemas.microsoft.com/office/infopath/2007/PartnerControls"/>
    </lcf76f155ced4ddcb4097134ff3c332f>
    <TaxCatchAll xmlns="5a248e4d-7bd6-47d8-8f91-a4de9969458a" xsi:nil="true"/>
    <_ip_UnifiedCompliancePolicyUIAction xmlns="http://schemas.microsoft.com/sharepoint/v3" xsi:nil="true"/>
    <_ip_UnifiedCompliancePolicyProperties xmlns="http://schemas.microsoft.com/sharepoint/v3" xsi:nil="true"/>
    <SharedWithUsers xmlns="5a248e4d-7bd6-47d8-8f91-a4de9969458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7F34BCA792AC4A91D7A7608E97C72B" ma:contentTypeVersion="19" ma:contentTypeDescription="Create a new document." ma:contentTypeScope="" ma:versionID="d096c443f1842ba35a404552bc5b8f77">
  <xsd:schema xmlns:xsd="http://www.w3.org/2001/XMLSchema" xmlns:xs="http://www.w3.org/2001/XMLSchema" xmlns:p="http://schemas.microsoft.com/office/2006/metadata/properties" xmlns:ns1="http://schemas.microsoft.com/sharepoint/v3" xmlns:ns2="5a248e4d-7bd6-47d8-8f91-a4de9969458a" xmlns:ns3="73b5c135-bdd0-4200-b9e2-8c09b7278759" targetNamespace="http://schemas.microsoft.com/office/2006/metadata/properties" ma:root="true" ma:fieldsID="224d52c36eb809d93d14b59308962d78" ns1:_="" ns2:_="" ns3:_="">
    <xsd:import namespace="http://schemas.microsoft.com/sharepoint/v3"/>
    <xsd:import namespace="5a248e4d-7bd6-47d8-8f91-a4de9969458a"/>
    <xsd:import namespace="73b5c135-bdd0-4200-b9e2-8c09b7278759"/>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248e4d-7bd6-47d8-8f91-a4de996945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3f2c40-fa99-47db-9d1a-8ff4424ddde0}" ma:internalName="TaxCatchAll" ma:showField="CatchAllData" ma:web="5a248e4d-7bd6-47d8-8f91-a4de996945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b5c135-bdd0-4200-b9e2-8c09b7278759"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1C803A-2309-4335-8266-C47BD3625E7C}">
  <ds:schemaRefs>
    <ds:schemaRef ds:uri="http://schemas.openxmlformats.org/package/2006/metadata/core-properties"/>
    <ds:schemaRef ds:uri="http://purl.org/dc/dcmitype/"/>
    <ds:schemaRef ds:uri="http://www.w3.org/XML/1998/namespace"/>
    <ds:schemaRef ds:uri="http://purl.org/dc/terms/"/>
    <ds:schemaRef ds:uri="http://purl.org/dc/elements/1.1/"/>
    <ds:schemaRef ds:uri="http://schemas.microsoft.com/office/2006/documentManagement/types"/>
    <ds:schemaRef ds:uri="02fd923d-1682-4fb6-9310-4ccd8a9391e7"/>
    <ds:schemaRef ds:uri="http://schemas.microsoft.com/office/infopath/2007/PartnerControls"/>
    <ds:schemaRef ds:uri="22a3989f-e710-4c8e-ba0c-0505c782526b"/>
    <ds:schemaRef ds:uri="http://schemas.microsoft.com/office/2006/metadata/properties"/>
  </ds:schemaRefs>
</ds:datastoreItem>
</file>

<file path=customXml/itemProps2.xml><?xml version="1.0" encoding="utf-8"?>
<ds:datastoreItem xmlns:ds="http://schemas.openxmlformats.org/officeDocument/2006/customXml" ds:itemID="{AA76617C-B74A-4673-B858-443DF39D5AB9}">
  <ds:schemaRefs>
    <ds:schemaRef ds:uri="http://schemas.microsoft.com/sharepoint/v3/contenttype/forms"/>
  </ds:schemaRefs>
</ds:datastoreItem>
</file>

<file path=customXml/itemProps3.xml><?xml version="1.0" encoding="utf-8"?>
<ds:datastoreItem xmlns:ds="http://schemas.openxmlformats.org/officeDocument/2006/customXml" ds:itemID="{AD816B19-4780-4829-839E-E4D5CBC303EA}"/>
</file>

<file path=docProps/app.xml><?xml version="1.0" encoding="utf-8"?>
<Properties xmlns="http://schemas.openxmlformats.org/officeDocument/2006/extended-properties" xmlns:vt="http://schemas.openxmlformats.org/officeDocument/2006/docPropsVTypes">
  <TotalTime>3</TotalTime>
  <Words>1170</Words>
  <Application>Microsoft Office PowerPoint</Application>
  <PresentationFormat>Widescreen</PresentationFormat>
  <Paragraphs>229</Paragraphs>
  <Slides>14</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Arial</vt:lpstr>
      <vt:lpstr>Calibri</vt:lpstr>
      <vt:lpstr>Office Theme</vt:lpstr>
      <vt:lpstr>PowerPoint Presentation</vt:lpstr>
      <vt:lpstr>Welcome</vt:lpstr>
      <vt:lpstr>Agenda</vt:lpstr>
      <vt:lpstr>Lighthouse and the NHS</vt:lpstr>
      <vt:lpstr>Collaborative Relationships </vt:lpstr>
      <vt:lpstr>Leadership and Management Apprenticeships</vt:lpstr>
      <vt:lpstr>What is your view of the Mary Seacole Programme?</vt:lpstr>
      <vt:lpstr>Learner Journey – L5 Operations Manager with Mary Seacole </vt:lpstr>
      <vt:lpstr>Are you aware of the NHS Management and Leadership Frameworks?</vt:lpstr>
      <vt:lpstr>Leadership and Management Apprenticeships with NHS Leadership Academy</vt:lpstr>
      <vt:lpstr>Michael Manson: The apprenticeship journey</vt:lpstr>
      <vt:lpstr>Up-coming News and Programmes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Bevan</dc:creator>
  <cp:lastModifiedBy>Alan Beale</cp:lastModifiedBy>
  <cp:revision>1</cp:revision>
  <cp:lastPrinted>2025-10-15T06:44:40Z</cp:lastPrinted>
  <dcterms:created xsi:type="dcterms:W3CDTF">2025-08-26T08:11:30Z</dcterms:created>
  <dcterms:modified xsi:type="dcterms:W3CDTF">2025-10-15T11:53:55Z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0x0101005A7F34BCA792AC4A91D7A7608E97C72B</vt:lpwstr>
  </property>
  <property fmtid="{D5CDD505-2E9C-101B-9397-08002B2CF9AE}" pid="3" name="MediaServiceImageTags">
    <vt:lpwstr/>
  </property>
  <property fmtid="{D5CDD505-2E9C-101B-9397-08002B2CF9AE}" pid="4" name="Order">
    <vt:lpwstr>1115500.00000000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