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302" r:id="rId4"/>
    <p:sldId id="303" r:id="rId5"/>
    <p:sldId id="301" r:id="rId6"/>
    <p:sldId id="340" r:id="rId7"/>
    <p:sldId id="264" r:id="rId8"/>
    <p:sldId id="329" r:id="rId9"/>
    <p:sldId id="338" r:id="rId10"/>
    <p:sldId id="326" r:id="rId11"/>
    <p:sldId id="30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AFE1"/>
    <a:srgbClr val="C283D9"/>
    <a:srgbClr val="EB7D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Liz (NHS LANCASHIRE AND SOUTH CUMBRIA INTEGRATED CARE BOARD)" userId="4b124f13-1132-4c5f-8688-6c764ebd3e7a" providerId="ADAL" clId="{AE6C6341-AE74-4219-9E65-D3F0C07D9666}"/>
    <pc:docChg chg="delSld">
      <pc:chgData name="WILLIAMS, Liz (NHS LANCASHIRE AND SOUTH CUMBRIA INTEGRATED CARE BOARD)" userId="4b124f13-1132-4c5f-8688-6c764ebd3e7a" providerId="ADAL" clId="{AE6C6341-AE74-4219-9E65-D3F0C07D9666}" dt="2025-02-26T12:43:22.809" v="0" actId="2696"/>
      <pc:docMkLst>
        <pc:docMk/>
      </pc:docMkLst>
      <pc:sldChg chg="del">
        <pc:chgData name="WILLIAMS, Liz (NHS LANCASHIRE AND SOUTH CUMBRIA INTEGRATED CARE BOARD)" userId="4b124f13-1132-4c5f-8688-6c764ebd3e7a" providerId="ADAL" clId="{AE6C6341-AE74-4219-9E65-D3F0C07D9666}" dt="2025-02-26T12:43:22.809" v="0" actId="2696"/>
        <pc:sldMkLst>
          <pc:docMk/>
          <pc:sldMk cId="243446140" sldId="33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9A8E3-5F41-43D7-BDB0-3CBD97B05CD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ABD373A9-8F20-4341-969D-ED7151CB73F5}">
      <dgm:prSet phldrT="[Text]" custT="1"/>
      <dgm:spPr/>
      <dgm:t>
        <a:bodyPr/>
        <a:lstStyle/>
        <a:p>
          <a:r>
            <a:rPr lang="en-GB" sz="2000" dirty="0"/>
            <a:t>Nurses and Nurse Associates</a:t>
          </a:r>
        </a:p>
      </dgm:t>
    </dgm:pt>
    <dgm:pt modelId="{7D0A5615-F695-4D56-8A45-D21DCC5D847D}" type="parTrans" cxnId="{41D6B30E-3E45-4D56-AD90-9BA4B7D20854}">
      <dgm:prSet/>
      <dgm:spPr/>
      <dgm:t>
        <a:bodyPr/>
        <a:lstStyle/>
        <a:p>
          <a:endParaRPr lang="en-GB"/>
        </a:p>
      </dgm:t>
    </dgm:pt>
    <dgm:pt modelId="{E1282B73-1E80-4C81-8409-DD4FB9D30257}" type="sibTrans" cxnId="{41D6B30E-3E45-4D56-AD90-9BA4B7D20854}">
      <dgm:prSet/>
      <dgm:spPr/>
      <dgm:t>
        <a:bodyPr/>
        <a:lstStyle/>
        <a:p>
          <a:endParaRPr lang="en-GB"/>
        </a:p>
      </dgm:t>
    </dgm:pt>
    <dgm:pt modelId="{C28735D3-2507-4939-86A7-9D93461C19EF}">
      <dgm:prSet phldrT="[Text]"/>
      <dgm:spPr/>
      <dgm:t>
        <a:bodyPr/>
        <a:lstStyle/>
        <a:p>
          <a:r>
            <a:rPr lang="en-GB" dirty="0"/>
            <a:t>Health Care Assistants</a:t>
          </a:r>
        </a:p>
      </dgm:t>
    </dgm:pt>
    <dgm:pt modelId="{A800673C-C164-4E6E-B776-9A4500C975C4}" type="parTrans" cxnId="{9ABDFA66-4348-45C8-BEE1-8253F8112C6E}">
      <dgm:prSet/>
      <dgm:spPr/>
      <dgm:t>
        <a:bodyPr/>
        <a:lstStyle/>
        <a:p>
          <a:endParaRPr lang="en-GB"/>
        </a:p>
      </dgm:t>
    </dgm:pt>
    <dgm:pt modelId="{6AD117F6-11E6-465C-811E-D29FFB3A7E41}" type="sibTrans" cxnId="{9ABDFA66-4348-45C8-BEE1-8253F8112C6E}">
      <dgm:prSet/>
      <dgm:spPr/>
      <dgm:t>
        <a:bodyPr/>
        <a:lstStyle/>
        <a:p>
          <a:endParaRPr lang="en-GB"/>
        </a:p>
      </dgm:t>
    </dgm:pt>
    <dgm:pt modelId="{A756DA0D-EF7A-44E8-8672-38C85063EBED}">
      <dgm:prSet phldrT="[Text]"/>
      <dgm:spPr/>
      <dgm:t>
        <a:bodyPr/>
        <a:lstStyle/>
        <a:p>
          <a:r>
            <a:rPr lang="en-GB" dirty="0"/>
            <a:t>Advanced Nurse Practitioners</a:t>
          </a:r>
        </a:p>
      </dgm:t>
    </dgm:pt>
    <dgm:pt modelId="{FAA407AA-9F5A-4D4B-9282-D6396C0B8688}" type="parTrans" cxnId="{99AF9E9D-066A-4182-A886-41D9C0428F38}">
      <dgm:prSet/>
      <dgm:spPr/>
      <dgm:t>
        <a:bodyPr/>
        <a:lstStyle/>
        <a:p>
          <a:endParaRPr lang="en-GB"/>
        </a:p>
      </dgm:t>
    </dgm:pt>
    <dgm:pt modelId="{7CC81518-58B8-432F-BD41-64E6D6340BF4}" type="sibTrans" cxnId="{99AF9E9D-066A-4182-A886-41D9C0428F38}">
      <dgm:prSet/>
      <dgm:spPr/>
      <dgm:t>
        <a:bodyPr/>
        <a:lstStyle/>
        <a:p>
          <a:endParaRPr lang="en-GB"/>
        </a:p>
      </dgm:t>
    </dgm:pt>
    <dgm:pt modelId="{F724E349-482F-4AB3-AF96-E6F822CD71A5}">
      <dgm:prSet phldrT="[Text]"/>
      <dgm:spPr/>
      <dgm:t>
        <a:bodyPr/>
        <a:lstStyle/>
        <a:p>
          <a:r>
            <a:rPr lang="en-GB" dirty="0"/>
            <a:t>Speciality Doctors in Palliative Care</a:t>
          </a:r>
        </a:p>
      </dgm:t>
    </dgm:pt>
    <dgm:pt modelId="{55902EBD-5A56-4A16-87D2-188E0CB6F1F9}" type="parTrans" cxnId="{9761106E-CAE4-423A-AF8D-C9BC45C85FA1}">
      <dgm:prSet/>
      <dgm:spPr/>
      <dgm:t>
        <a:bodyPr/>
        <a:lstStyle/>
        <a:p>
          <a:endParaRPr lang="en-GB"/>
        </a:p>
      </dgm:t>
    </dgm:pt>
    <dgm:pt modelId="{9A9E9BC4-DDF0-44AF-80AB-37885EB70829}" type="sibTrans" cxnId="{9761106E-CAE4-423A-AF8D-C9BC45C85FA1}">
      <dgm:prSet/>
      <dgm:spPr/>
      <dgm:t>
        <a:bodyPr/>
        <a:lstStyle/>
        <a:p>
          <a:endParaRPr lang="en-GB"/>
        </a:p>
      </dgm:t>
    </dgm:pt>
    <dgm:pt modelId="{D8E468FD-E837-4965-A29C-7C2CAA287187}">
      <dgm:prSet phldrT="[Text]"/>
      <dgm:spPr/>
      <dgm:t>
        <a:bodyPr/>
        <a:lstStyle/>
        <a:p>
          <a:r>
            <a:rPr lang="en-GB" dirty="0"/>
            <a:t>Complimentary Therapists</a:t>
          </a:r>
        </a:p>
      </dgm:t>
    </dgm:pt>
    <dgm:pt modelId="{D842E24E-B50E-4044-BD22-C7ADF105D438}" type="parTrans" cxnId="{5509BA27-BE93-489D-80F3-4CC0A7C0D1DA}">
      <dgm:prSet/>
      <dgm:spPr/>
      <dgm:t>
        <a:bodyPr/>
        <a:lstStyle/>
        <a:p>
          <a:endParaRPr lang="en-GB"/>
        </a:p>
      </dgm:t>
    </dgm:pt>
    <dgm:pt modelId="{B4A7C0A8-A0AD-4A8F-89D1-45951F93C1E2}" type="sibTrans" cxnId="{5509BA27-BE93-489D-80F3-4CC0A7C0D1DA}">
      <dgm:prSet/>
      <dgm:spPr/>
      <dgm:t>
        <a:bodyPr/>
        <a:lstStyle/>
        <a:p>
          <a:endParaRPr lang="en-GB"/>
        </a:p>
      </dgm:t>
    </dgm:pt>
    <dgm:pt modelId="{14F6348C-E0A0-4C16-8A90-7862CDFEC04E}">
      <dgm:prSet phldrT="[Text]"/>
      <dgm:spPr/>
      <dgm:t>
        <a:bodyPr/>
        <a:lstStyle/>
        <a:p>
          <a:r>
            <a:rPr lang="en-GB" dirty="0"/>
            <a:t>Integrated Therapist</a:t>
          </a:r>
        </a:p>
      </dgm:t>
    </dgm:pt>
    <dgm:pt modelId="{5F688BA3-E331-4F62-85FA-4B581FD994E1}" type="parTrans" cxnId="{17E34E31-6C63-4C33-A460-64714F1F4804}">
      <dgm:prSet/>
      <dgm:spPr/>
      <dgm:t>
        <a:bodyPr/>
        <a:lstStyle/>
        <a:p>
          <a:endParaRPr lang="en-GB"/>
        </a:p>
      </dgm:t>
    </dgm:pt>
    <dgm:pt modelId="{0E1B1A8B-B267-4553-8CE4-027915FDD8C6}" type="sibTrans" cxnId="{17E34E31-6C63-4C33-A460-64714F1F4804}">
      <dgm:prSet/>
      <dgm:spPr/>
      <dgm:t>
        <a:bodyPr/>
        <a:lstStyle/>
        <a:p>
          <a:endParaRPr lang="en-GB"/>
        </a:p>
      </dgm:t>
    </dgm:pt>
    <dgm:pt modelId="{3B314B4F-B908-4FCA-B993-768C8360C012}" type="pres">
      <dgm:prSet presAssocID="{B799A8E3-5F41-43D7-BDB0-3CBD97B05CD3}" presName="Name0" presStyleCnt="0">
        <dgm:presLayoutVars>
          <dgm:chMax val="1"/>
          <dgm:chPref val="1"/>
          <dgm:dir/>
          <dgm:animOne val="branch"/>
          <dgm:animLvl val="lvl"/>
        </dgm:presLayoutVars>
      </dgm:prSet>
      <dgm:spPr/>
    </dgm:pt>
    <dgm:pt modelId="{E8A4F076-2581-458B-AAC6-D73D014EB37D}" type="pres">
      <dgm:prSet presAssocID="{ABD373A9-8F20-4341-969D-ED7151CB73F5}" presName="Parent" presStyleLbl="node0" presStyleIdx="0" presStyleCnt="1">
        <dgm:presLayoutVars>
          <dgm:chMax val="6"/>
          <dgm:chPref val="6"/>
        </dgm:presLayoutVars>
      </dgm:prSet>
      <dgm:spPr/>
    </dgm:pt>
    <dgm:pt modelId="{10E96E27-558B-43C8-9AF2-D05BED60D3AD}" type="pres">
      <dgm:prSet presAssocID="{C28735D3-2507-4939-86A7-9D93461C19EF}" presName="Accent1" presStyleCnt="0"/>
      <dgm:spPr/>
    </dgm:pt>
    <dgm:pt modelId="{B86452B2-15EC-4A17-B7F3-16B3276E47AC}" type="pres">
      <dgm:prSet presAssocID="{C28735D3-2507-4939-86A7-9D93461C19EF}" presName="Accent" presStyleLbl="bgShp" presStyleIdx="0" presStyleCnt="5"/>
      <dgm:spPr/>
    </dgm:pt>
    <dgm:pt modelId="{8C3A98EF-966F-41AE-821A-07D3000C6937}" type="pres">
      <dgm:prSet presAssocID="{C28735D3-2507-4939-86A7-9D93461C19EF}" presName="Child1" presStyleLbl="node1" presStyleIdx="0" presStyleCnt="5" custLinFactNeighborX="-93840" custLinFactNeighborY="63587">
        <dgm:presLayoutVars>
          <dgm:chMax val="0"/>
          <dgm:chPref val="0"/>
          <dgm:bulletEnabled val="1"/>
        </dgm:presLayoutVars>
      </dgm:prSet>
      <dgm:spPr/>
    </dgm:pt>
    <dgm:pt modelId="{18B8F7C6-853B-45A0-8D9B-1C5DDD1AD3BD}" type="pres">
      <dgm:prSet presAssocID="{A756DA0D-EF7A-44E8-8672-38C85063EBED}" presName="Accent2" presStyleCnt="0"/>
      <dgm:spPr/>
    </dgm:pt>
    <dgm:pt modelId="{C37E9806-4AE2-46B2-8777-1CDF70F3EAB1}" type="pres">
      <dgm:prSet presAssocID="{A756DA0D-EF7A-44E8-8672-38C85063EBED}" presName="Accent" presStyleLbl="bgShp" presStyleIdx="1" presStyleCnt="5" custLinFactX="-100000" custLinFactY="87611" custLinFactNeighborX="-182539" custLinFactNeighborY="100000"/>
      <dgm:spPr/>
    </dgm:pt>
    <dgm:pt modelId="{A90FCCBF-96FC-49AF-9282-27BB1D87D27C}" type="pres">
      <dgm:prSet presAssocID="{A756DA0D-EF7A-44E8-8672-38C85063EBED}" presName="Child2" presStyleLbl="node1" presStyleIdx="1" presStyleCnt="5">
        <dgm:presLayoutVars>
          <dgm:chMax val="0"/>
          <dgm:chPref val="0"/>
          <dgm:bulletEnabled val="1"/>
        </dgm:presLayoutVars>
      </dgm:prSet>
      <dgm:spPr/>
    </dgm:pt>
    <dgm:pt modelId="{2C22326C-5E74-47CF-AEAA-4F8D974E387C}" type="pres">
      <dgm:prSet presAssocID="{F724E349-482F-4AB3-AF96-E6F822CD71A5}" presName="Accent3" presStyleCnt="0"/>
      <dgm:spPr/>
    </dgm:pt>
    <dgm:pt modelId="{C3B03036-784F-46E9-8F6F-1806FAD35E75}" type="pres">
      <dgm:prSet presAssocID="{F724E349-482F-4AB3-AF96-E6F822CD71A5}" presName="Accent" presStyleLbl="bgShp" presStyleIdx="2" presStyleCnt="5"/>
      <dgm:spPr/>
    </dgm:pt>
    <dgm:pt modelId="{AD4D6FF4-B383-45B4-B4A4-C71348E97C43}" type="pres">
      <dgm:prSet presAssocID="{F724E349-482F-4AB3-AF96-E6F822CD71A5}" presName="Child3" presStyleLbl="node1" presStyleIdx="2" presStyleCnt="5">
        <dgm:presLayoutVars>
          <dgm:chMax val="0"/>
          <dgm:chPref val="0"/>
          <dgm:bulletEnabled val="1"/>
        </dgm:presLayoutVars>
      </dgm:prSet>
      <dgm:spPr/>
    </dgm:pt>
    <dgm:pt modelId="{6C38C919-BCE7-450E-9BDE-BC36CDBA0713}" type="pres">
      <dgm:prSet presAssocID="{D8E468FD-E837-4965-A29C-7C2CAA287187}" presName="Accent4" presStyleCnt="0"/>
      <dgm:spPr/>
    </dgm:pt>
    <dgm:pt modelId="{39086BB4-A6CA-4909-AD23-036EC458EE69}" type="pres">
      <dgm:prSet presAssocID="{D8E468FD-E837-4965-A29C-7C2CAA287187}" presName="Accent" presStyleLbl="bgShp" presStyleIdx="3" presStyleCnt="5"/>
      <dgm:spPr/>
    </dgm:pt>
    <dgm:pt modelId="{F3A21A2D-3D1B-4B41-A3FB-68560BBF6909}" type="pres">
      <dgm:prSet presAssocID="{D8E468FD-E837-4965-A29C-7C2CAA287187}" presName="Child4" presStyleLbl="node1" presStyleIdx="3" presStyleCnt="5">
        <dgm:presLayoutVars>
          <dgm:chMax val="0"/>
          <dgm:chPref val="0"/>
          <dgm:bulletEnabled val="1"/>
        </dgm:presLayoutVars>
      </dgm:prSet>
      <dgm:spPr/>
    </dgm:pt>
    <dgm:pt modelId="{4C6498C5-9FC4-451A-B5C7-016B48B1482D}" type="pres">
      <dgm:prSet presAssocID="{14F6348C-E0A0-4C16-8A90-7862CDFEC04E}" presName="Accent5" presStyleCnt="0"/>
      <dgm:spPr/>
    </dgm:pt>
    <dgm:pt modelId="{D93312AB-3DA1-4841-81B4-BC1E8DB9022B}" type="pres">
      <dgm:prSet presAssocID="{14F6348C-E0A0-4C16-8A90-7862CDFEC04E}" presName="Accent" presStyleLbl="bgShp" presStyleIdx="4" presStyleCnt="5"/>
      <dgm:spPr/>
    </dgm:pt>
    <dgm:pt modelId="{D786B30E-B30B-4818-978D-EC4C99DE369F}" type="pres">
      <dgm:prSet presAssocID="{14F6348C-E0A0-4C16-8A90-7862CDFEC04E}" presName="Child5" presStyleLbl="node1" presStyleIdx="4" presStyleCnt="5">
        <dgm:presLayoutVars>
          <dgm:chMax val="0"/>
          <dgm:chPref val="0"/>
          <dgm:bulletEnabled val="1"/>
        </dgm:presLayoutVars>
      </dgm:prSet>
      <dgm:spPr/>
    </dgm:pt>
  </dgm:ptLst>
  <dgm:cxnLst>
    <dgm:cxn modelId="{1CC4430A-FF5C-43E8-B348-06E03656FBE4}" type="presOf" srcId="{14F6348C-E0A0-4C16-8A90-7862CDFEC04E}" destId="{D786B30E-B30B-4818-978D-EC4C99DE369F}" srcOrd="0" destOrd="0" presId="urn:microsoft.com/office/officeart/2011/layout/HexagonRadial"/>
    <dgm:cxn modelId="{6CE6FD0C-62E9-4F50-9113-51FAA1BDB15F}" type="presOf" srcId="{F724E349-482F-4AB3-AF96-E6F822CD71A5}" destId="{AD4D6FF4-B383-45B4-B4A4-C71348E97C43}" srcOrd="0" destOrd="0" presId="urn:microsoft.com/office/officeart/2011/layout/HexagonRadial"/>
    <dgm:cxn modelId="{41D6B30E-3E45-4D56-AD90-9BA4B7D20854}" srcId="{B799A8E3-5F41-43D7-BDB0-3CBD97B05CD3}" destId="{ABD373A9-8F20-4341-969D-ED7151CB73F5}" srcOrd="0" destOrd="0" parTransId="{7D0A5615-F695-4D56-8A45-D21DCC5D847D}" sibTransId="{E1282B73-1E80-4C81-8409-DD4FB9D30257}"/>
    <dgm:cxn modelId="{7A448211-690C-40AB-800B-5D293150D17E}" type="presOf" srcId="{ABD373A9-8F20-4341-969D-ED7151CB73F5}" destId="{E8A4F076-2581-458B-AAC6-D73D014EB37D}" srcOrd="0" destOrd="0" presId="urn:microsoft.com/office/officeart/2011/layout/HexagonRadial"/>
    <dgm:cxn modelId="{5CCF7412-D05F-4E4A-911D-5D29C28B89C4}" type="presOf" srcId="{A756DA0D-EF7A-44E8-8672-38C85063EBED}" destId="{A90FCCBF-96FC-49AF-9282-27BB1D87D27C}" srcOrd="0" destOrd="0" presId="urn:microsoft.com/office/officeart/2011/layout/HexagonRadial"/>
    <dgm:cxn modelId="{16870B1F-7CE1-42F6-A5F6-C3B6AF23510C}" type="presOf" srcId="{D8E468FD-E837-4965-A29C-7C2CAA287187}" destId="{F3A21A2D-3D1B-4B41-A3FB-68560BBF6909}" srcOrd="0" destOrd="0" presId="urn:microsoft.com/office/officeart/2011/layout/HexagonRadial"/>
    <dgm:cxn modelId="{5509BA27-BE93-489D-80F3-4CC0A7C0D1DA}" srcId="{ABD373A9-8F20-4341-969D-ED7151CB73F5}" destId="{D8E468FD-E837-4965-A29C-7C2CAA287187}" srcOrd="3" destOrd="0" parTransId="{D842E24E-B50E-4044-BD22-C7ADF105D438}" sibTransId="{B4A7C0A8-A0AD-4A8F-89D1-45951F93C1E2}"/>
    <dgm:cxn modelId="{17E34E31-6C63-4C33-A460-64714F1F4804}" srcId="{ABD373A9-8F20-4341-969D-ED7151CB73F5}" destId="{14F6348C-E0A0-4C16-8A90-7862CDFEC04E}" srcOrd="4" destOrd="0" parTransId="{5F688BA3-E331-4F62-85FA-4B581FD994E1}" sibTransId="{0E1B1A8B-B267-4553-8CE4-027915FDD8C6}"/>
    <dgm:cxn modelId="{9ABDFA66-4348-45C8-BEE1-8253F8112C6E}" srcId="{ABD373A9-8F20-4341-969D-ED7151CB73F5}" destId="{C28735D3-2507-4939-86A7-9D93461C19EF}" srcOrd="0" destOrd="0" parTransId="{A800673C-C164-4E6E-B776-9A4500C975C4}" sibTransId="{6AD117F6-11E6-465C-811E-D29FFB3A7E41}"/>
    <dgm:cxn modelId="{9761106E-CAE4-423A-AF8D-C9BC45C85FA1}" srcId="{ABD373A9-8F20-4341-969D-ED7151CB73F5}" destId="{F724E349-482F-4AB3-AF96-E6F822CD71A5}" srcOrd="2" destOrd="0" parTransId="{55902EBD-5A56-4A16-87D2-188E0CB6F1F9}" sibTransId="{9A9E9BC4-DDF0-44AF-80AB-37885EB70829}"/>
    <dgm:cxn modelId="{AE6BBA4E-FBB7-4509-B01B-4FDCE9AAB4DD}" type="presOf" srcId="{B799A8E3-5F41-43D7-BDB0-3CBD97B05CD3}" destId="{3B314B4F-B908-4FCA-B993-768C8360C012}" srcOrd="0" destOrd="0" presId="urn:microsoft.com/office/officeart/2011/layout/HexagonRadial"/>
    <dgm:cxn modelId="{78397783-927F-46A0-8420-6A58B848913B}" type="presOf" srcId="{C28735D3-2507-4939-86A7-9D93461C19EF}" destId="{8C3A98EF-966F-41AE-821A-07D3000C6937}" srcOrd="0" destOrd="0" presId="urn:microsoft.com/office/officeart/2011/layout/HexagonRadial"/>
    <dgm:cxn modelId="{99AF9E9D-066A-4182-A886-41D9C0428F38}" srcId="{ABD373A9-8F20-4341-969D-ED7151CB73F5}" destId="{A756DA0D-EF7A-44E8-8672-38C85063EBED}" srcOrd="1" destOrd="0" parTransId="{FAA407AA-9F5A-4D4B-9282-D6396C0B8688}" sibTransId="{7CC81518-58B8-432F-BD41-64E6D6340BF4}"/>
    <dgm:cxn modelId="{57D988B2-A6B6-4C8F-8271-A2C3CC3911C5}" type="presParOf" srcId="{3B314B4F-B908-4FCA-B993-768C8360C012}" destId="{E8A4F076-2581-458B-AAC6-D73D014EB37D}" srcOrd="0" destOrd="0" presId="urn:microsoft.com/office/officeart/2011/layout/HexagonRadial"/>
    <dgm:cxn modelId="{34A67A3F-D077-41E7-9F9E-A48822B50A3F}" type="presParOf" srcId="{3B314B4F-B908-4FCA-B993-768C8360C012}" destId="{10E96E27-558B-43C8-9AF2-D05BED60D3AD}" srcOrd="1" destOrd="0" presId="urn:microsoft.com/office/officeart/2011/layout/HexagonRadial"/>
    <dgm:cxn modelId="{C2808749-8BBC-4ACA-B864-BCE75BE21CC0}" type="presParOf" srcId="{10E96E27-558B-43C8-9AF2-D05BED60D3AD}" destId="{B86452B2-15EC-4A17-B7F3-16B3276E47AC}" srcOrd="0" destOrd="0" presId="urn:microsoft.com/office/officeart/2011/layout/HexagonRadial"/>
    <dgm:cxn modelId="{70366E11-4EE2-4669-84E9-6547CF8EE90B}" type="presParOf" srcId="{3B314B4F-B908-4FCA-B993-768C8360C012}" destId="{8C3A98EF-966F-41AE-821A-07D3000C6937}" srcOrd="2" destOrd="0" presId="urn:microsoft.com/office/officeart/2011/layout/HexagonRadial"/>
    <dgm:cxn modelId="{87B47F6D-FE4C-4821-BA24-48D15B00ABBE}" type="presParOf" srcId="{3B314B4F-B908-4FCA-B993-768C8360C012}" destId="{18B8F7C6-853B-45A0-8D9B-1C5DDD1AD3BD}" srcOrd="3" destOrd="0" presId="urn:microsoft.com/office/officeart/2011/layout/HexagonRadial"/>
    <dgm:cxn modelId="{5FB0AD80-8FF3-47F7-B816-B76B98049445}" type="presParOf" srcId="{18B8F7C6-853B-45A0-8D9B-1C5DDD1AD3BD}" destId="{C37E9806-4AE2-46B2-8777-1CDF70F3EAB1}" srcOrd="0" destOrd="0" presId="urn:microsoft.com/office/officeart/2011/layout/HexagonRadial"/>
    <dgm:cxn modelId="{A7ABBF3B-CB2B-4B5B-A98E-3DD634979002}" type="presParOf" srcId="{3B314B4F-B908-4FCA-B993-768C8360C012}" destId="{A90FCCBF-96FC-49AF-9282-27BB1D87D27C}" srcOrd="4" destOrd="0" presId="urn:microsoft.com/office/officeart/2011/layout/HexagonRadial"/>
    <dgm:cxn modelId="{CBAE6EB6-D96D-4C70-A3D9-6EABA150FFF3}" type="presParOf" srcId="{3B314B4F-B908-4FCA-B993-768C8360C012}" destId="{2C22326C-5E74-47CF-AEAA-4F8D974E387C}" srcOrd="5" destOrd="0" presId="urn:microsoft.com/office/officeart/2011/layout/HexagonRadial"/>
    <dgm:cxn modelId="{EAEA5C8A-52C8-4EDE-B53B-959783880ED5}" type="presParOf" srcId="{2C22326C-5E74-47CF-AEAA-4F8D974E387C}" destId="{C3B03036-784F-46E9-8F6F-1806FAD35E75}" srcOrd="0" destOrd="0" presId="urn:microsoft.com/office/officeart/2011/layout/HexagonRadial"/>
    <dgm:cxn modelId="{8BD36AB0-6F0A-4CFC-85E8-D29184A931F4}" type="presParOf" srcId="{3B314B4F-B908-4FCA-B993-768C8360C012}" destId="{AD4D6FF4-B383-45B4-B4A4-C71348E97C43}" srcOrd="6" destOrd="0" presId="urn:microsoft.com/office/officeart/2011/layout/HexagonRadial"/>
    <dgm:cxn modelId="{B0C8C20D-633E-41CA-AFE0-805B798AF5A3}" type="presParOf" srcId="{3B314B4F-B908-4FCA-B993-768C8360C012}" destId="{6C38C919-BCE7-450E-9BDE-BC36CDBA0713}" srcOrd="7" destOrd="0" presId="urn:microsoft.com/office/officeart/2011/layout/HexagonRadial"/>
    <dgm:cxn modelId="{8E989984-EFF7-4893-93F1-AE38FA819901}" type="presParOf" srcId="{6C38C919-BCE7-450E-9BDE-BC36CDBA0713}" destId="{39086BB4-A6CA-4909-AD23-036EC458EE69}" srcOrd="0" destOrd="0" presId="urn:microsoft.com/office/officeart/2011/layout/HexagonRadial"/>
    <dgm:cxn modelId="{CE616176-22D8-4A32-9F92-3543B60AE08B}" type="presParOf" srcId="{3B314B4F-B908-4FCA-B993-768C8360C012}" destId="{F3A21A2D-3D1B-4B41-A3FB-68560BBF6909}" srcOrd="8" destOrd="0" presId="urn:microsoft.com/office/officeart/2011/layout/HexagonRadial"/>
    <dgm:cxn modelId="{CAB6670F-4410-4CED-B5A8-DE5F4B7DADFD}" type="presParOf" srcId="{3B314B4F-B908-4FCA-B993-768C8360C012}" destId="{4C6498C5-9FC4-451A-B5C7-016B48B1482D}" srcOrd="9" destOrd="0" presId="urn:microsoft.com/office/officeart/2011/layout/HexagonRadial"/>
    <dgm:cxn modelId="{41654B57-9162-4BF6-9491-F362DB40B012}" type="presParOf" srcId="{4C6498C5-9FC4-451A-B5C7-016B48B1482D}" destId="{D93312AB-3DA1-4841-81B4-BC1E8DB9022B}" srcOrd="0" destOrd="0" presId="urn:microsoft.com/office/officeart/2011/layout/HexagonRadial"/>
    <dgm:cxn modelId="{FF9AA1CF-85C2-44A3-A695-C2AC3F211A8C}" type="presParOf" srcId="{3B314B4F-B908-4FCA-B993-768C8360C012}" destId="{D786B30E-B30B-4818-978D-EC4C99DE369F}" srcOrd="10"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99A8E3-5F41-43D7-BDB0-3CBD97B05CD3}"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C28735D3-2507-4939-86A7-9D93461C19EF}">
      <dgm:prSet phldrT="[Text]"/>
      <dgm:spPr/>
      <dgm:t>
        <a:bodyPr/>
        <a:lstStyle/>
        <a:p>
          <a:r>
            <a:rPr lang="en-GB" dirty="0"/>
            <a:t>Compassionate Communities Nurse coordinator</a:t>
          </a:r>
        </a:p>
      </dgm:t>
    </dgm:pt>
    <dgm:pt modelId="{A800673C-C164-4E6E-B776-9A4500C975C4}" type="parTrans" cxnId="{9ABDFA66-4348-45C8-BEE1-8253F8112C6E}">
      <dgm:prSet/>
      <dgm:spPr/>
      <dgm:t>
        <a:bodyPr/>
        <a:lstStyle/>
        <a:p>
          <a:endParaRPr lang="en-GB"/>
        </a:p>
      </dgm:t>
    </dgm:pt>
    <dgm:pt modelId="{6AD117F6-11E6-465C-811E-D29FFB3A7E41}" type="sibTrans" cxnId="{9ABDFA66-4348-45C8-BEE1-8253F8112C6E}">
      <dgm:prSet/>
      <dgm:spPr/>
      <dgm:t>
        <a:bodyPr/>
        <a:lstStyle/>
        <a:p>
          <a:endParaRPr lang="en-GB"/>
        </a:p>
      </dgm:t>
    </dgm:pt>
    <dgm:pt modelId="{F724E349-482F-4AB3-AF96-E6F822CD71A5}">
      <dgm:prSet phldrT="[Text]"/>
      <dgm:spPr/>
      <dgm:t>
        <a:bodyPr/>
        <a:lstStyle/>
        <a:p>
          <a:r>
            <a:rPr lang="en-GB" dirty="0"/>
            <a:t>Art Therapist</a:t>
          </a:r>
        </a:p>
      </dgm:t>
    </dgm:pt>
    <dgm:pt modelId="{55902EBD-5A56-4A16-87D2-188E0CB6F1F9}" type="parTrans" cxnId="{9761106E-CAE4-423A-AF8D-C9BC45C85FA1}">
      <dgm:prSet/>
      <dgm:spPr/>
      <dgm:t>
        <a:bodyPr/>
        <a:lstStyle/>
        <a:p>
          <a:endParaRPr lang="en-GB"/>
        </a:p>
      </dgm:t>
    </dgm:pt>
    <dgm:pt modelId="{9A9E9BC4-DDF0-44AF-80AB-37885EB70829}" type="sibTrans" cxnId="{9761106E-CAE4-423A-AF8D-C9BC45C85FA1}">
      <dgm:prSet/>
      <dgm:spPr/>
      <dgm:t>
        <a:bodyPr/>
        <a:lstStyle/>
        <a:p>
          <a:endParaRPr lang="en-GB"/>
        </a:p>
      </dgm:t>
    </dgm:pt>
    <dgm:pt modelId="{D8E468FD-E837-4965-A29C-7C2CAA287187}">
      <dgm:prSet phldrT="[Text]"/>
      <dgm:spPr/>
      <dgm:t>
        <a:bodyPr/>
        <a:lstStyle/>
        <a:p>
          <a:r>
            <a:rPr lang="en-GB" dirty="0"/>
            <a:t>Family and Bereavement Support Team</a:t>
          </a:r>
        </a:p>
      </dgm:t>
    </dgm:pt>
    <dgm:pt modelId="{D842E24E-B50E-4044-BD22-C7ADF105D438}" type="parTrans" cxnId="{5509BA27-BE93-489D-80F3-4CC0A7C0D1DA}">
      <dgm:prSet/>
      <dgm:spPr/>
      <dgm:t>
        <a:bodyPr/>
        <a:lstStyle/>
        <a:p>
          <a:endParaRPr lang="en-GB"/>
        </a:p>
      </dgm:t>
    </dgm:pt>
    <dgm:pt modelId="{B4A7C0A8-A0AD-4A8F-89D1-45951F93C1E2}" type="sibTrans" cxnId="{5509BA27-BE93-489D-80F3-4CC0A7C0D1DA}">
      <dgm:prSet/>
      <dgm:spPr/>
      <dgm:t>
        <a:bodyPr/>
        <a:lstStyle/>
        <a:p>
          <a:endParaRPr lang="en-GB"/>
        </a:p>
      </dgm:t>
    </dgm:pt>
    <dgm:pt modelId="{14F6348C-E0A0-4C16-8A90-7862CDFEC04E}">
      <dgm:prSet phldrT="[Text]"/>
      <dgm:spPr/>
      <dgm:t>
        <a:bodyPr/>
        <a:lstStyle/>
        <a:p>
          <a:endParaRPr lang="en-GB" dirty="0"/>
        </a:p>
      </dgm:t>
    </dgm:pt>
    <dgm:pt modelId="{5F688BA3-E331-4F62-85FA-4B581FD994E1}" type="parTrans" cxnId="{17E34E31-6C63-4C33-A460-64714F1F4804}">
      <dgm:prSet/>
      <dgm:spPr/>
      <dgm:t>
        <a:bodyPr/>
        <a:lstStyle/>
        <a:p>
          <a:endParaRPr lang="en-GB"/>
        </a:p>
      </dgm:t>
    </dgm:pt>
    <dgm:pt modelId="{0E1B1A8B-B267-4553-8CE4-027915FDD8C6}" type="sibTrans" cxnId="{17E34E31-6C63-4C33-A460-64714F1F4804}">
      <dgm:prSet/>
      <dgm:spPr/>
      <dgm:t>
        <a:bodyPr/>
        <a:lstStyle/>
        <a:p>
          <a:endParaRPr lang="en-GB"/>
        </a:p>
      </dgm:t>
    </dgm:pt>
    <dgm:pt modelId="{56BC74F6-08C9-466F-9BB6-6ED793B234A2}">
      <dgm:prSet phldrT="[Text]"/>
      <dgm:spPr/>
      <dgm:t>
        <a:bodyPr/>
        <a:lstStyle/>
        <a:p>
          <a:r>
            <a:rPr lang="en-GB" dirty="0"/>
            <a:t>Compassionate Communities Lead</a:t>
          </a:r>
        </a:p>
      </dgm:t>
    </dgm:pt>
    <dgm:pt modelId="{D7D465A4-98CF-48F0-B6D3-F4F2FE61605F}" type="sibTrans" cxnId="{E278DEBF-86A2-492B-B6E2-A3DC5D0CC588}">
      <dgm:prSet/>
      <dgm:spPr/>
      <dgm:t>
        <a:bodyPr/>
        <a:lstStyle/>
        <a:p>
          <a:endParaRPr lang="en-GB"/>
        </a:p>
      </dgm:t>
    </dgm:pt>
    <dgm:pt modelId="{3A3AD4AC-9E8A-4811-A1C3-A24FD5F26DB5}" type="parTrans" cxnId="{E278DEBF-86A2-492B-B6E2-A3DC5D0CC588}">
      <dgm:prSet/>
      <dgm:spPr/>
      <dgm:t>
        <a:bodyPr/>
        <a:lstStyle/>
        <a:p>
          <a:endParaRPr lang="en-GB"/>
        </a:p>
      </dgm:t>
    </dgm:pt>
    <dgm:pt modelId="{ABD373A9-8F20-4341-969D-ED7151CB73F5}">
      <dgm:prSet phldrT="[Text]"/>
      <dgm:spPr/>
      <dgm:t>
        <a:bodyPr/>
        <a:lstStyle/>
        <a:p>
          <a:r>
            <a:rPr lang="en-GB" dirty="0"/>
            <a:t>Education Team</a:t>
          </a:r>
        </a:p>
      </dgm:t>
    </dgm:pt>
    <dgm:pt modelId="{E1282B73-1E80-4C81-8409-DD4FB9D30257}" type="sibTrans" cxnId="{41D6B30E-3E45-4D56-AD90-9BA4B7D20854}">
      <dgm:prSet/>
      <dgm:spPr/>
      <dgm:t>
        <a:bodyPr/>
        <a:lstStyle/>
        <a:p>
          <a:endParaRPr lang="en-GB"/>
        </a:p>
      </dgm:t>
    </dgm:pt>
    <dgm:pt modelId="{7D0A5615-F695-4D56-8A45-D21DCC5D847D}" type="parTrans" cxnId="{41D6B30E-3E45-4D56-AD90-9BA4B7D20854}">
      <dgm:prSet/>
      <dgm:spPr/>
      <dgm:t>
        <a:bodyPr/>
        <a:lstStyle/>
        <a:p>
          <a:endParaRPr lang="en-GB"/>
        </a:p>
      </dgm:t>
    </dgm:pt>
    <dgm:pt modelId="{A756DA0D-EF7A-44E8-8672-38C85063EBED}">
      <dgm:prSet phldrT="[Text]"/>
      <dgm:spPr/>
      <dgm:t>
        <a:bodyPr/>
        <a:lstStyle/>
        <a:p>
          <a:r>
            <a:rPr lang="en-GB" dirty="0"/>
            <a:t>Admiral Nurse and Dementia Team</a:t>
          </a:r>
        </a:p>
      </dgm:t>
    </dgm:pt>
    <dgm:pt modelId="{7CC81518-58B8-432F-BD41-64E6D6340BF4}" type="sibTrans" cxnId="{99AF9E9D-066A-4182-A886-41D9C0428F38}">
      <dgm:prSet/>
      <dgm:spPr/>
      <dgm:t>
        <a:bodyPr/>
        <a:lstStyle/>
        <a:p>
          <a:endParaRPr lang="en-GB"/>
        </a:p>
      </dgm:t>
    </dgm:pt>
    <dgm:pt modelId="{FAA407AA-9F5A-4D4B-9282-D6396C0B8688}" type="parTrans" cxnId="{99AF9E9D-066A-4182-A886-41D9C0428F38}">
      <dgm:prSet/>
      <dgm:spPr/>
      <dgm:t>
        <a:bodyPr/>
        <a:lstStyle/>
        <a:p>
          <a:endParaRPr lang="en-GB"/>
        </a:p>
      </dgm:t>
    </dgm:pt>
    <dgm:pt modelId="{3B314B4F-B908-4FCA-B993-768C8360C012}" type="pres">
      <dgm:prSet presAssocID="{B799A8E3-5F41-43D7-BDB0-3CBD97B05CD3}" presName="Name0" presStyleCnt="0">
        <dgm:presLayoutVars>
          <dgm:chMax val="1"/>
          <dgm:chPref val="1"/>
          <dgm:dir/>
          <dgm:animOne val="branch"/>
          <dgm:animLvl val="lvl"/>
        </dgm:presLayoutVars>
      </dgm:prSet>
      <dgm:spPr/>
    </dgm:pt>
    <dgm:pt modelId="{E8A4F076-2581-458B-AAC6-D73D014EB37D}" type="pres">
      <dgm:prSet presAssocID="{ABD373A9-8F20-4341-969D-ED7151CB73F5}" presName="Parent" presStyleLbl="node0" presStyleIdx="0" presStyleCnt="1">
        <dgm:presLayoutVars>
          <dgm:chMax val="6"/>
          <dgm:chPref val="6"/>
        </dgm:presLayoutVars>
      </dgm:prSet>
      <dgm:spPr/>
    </dgm:pt>
    <dgm:pt modelId="{CD56296D-59F7-494B-A9F8-9C407FD2A59E}" type="pres">
      <dgm:prSet presAssocID="{56BC74F6-08C9-466F-9BB6-6ED793B234A2}" presName="Accent1" presStyleCnt="0"/>
      <dgm:spPr/>
    </dgm:pt>
    <dgm:pt modelId="{37F5102C-66E8-41CF-A1E6-5B0B09469F60}" type="pres">
      <dgm:prSet presAssocID="{56BC74F6-08C9-466F-9BB6-6ED793B234A2}" presName="Accent" presStyleLbl="bgShp" presStyleIdx="0" presStyleCnt="5"/>
      <dgm:spPr/>
    </dgm:pt>
    <dgm:pt modelId="{9064E2F9-E170-47A5-9A8B-AFA9AD44F28D}" type="pres">
      <dgm:prSet presAssocID="{56BC74F6-08C9-466F-9BB6-6ED793B234A2}" presName="Child1" presStyleLbl="node1" presStyleIdx="0" presStyleCnt="5" custLinFactNeighborX="-93340" custLinFactNeighborY="66448">
        <dgm:presLayoutVars>
          <dgm:chMax val="0"/>
          <dgm:chPref val="0"/>
          <dgm:bulletEnabled val="1"/>
        </dgm:presLayoutVars>
      </dgm:prSet>
      <dgm:spPr/>
    </dgm:pt>
    <dgm:pt modelId="{5A82DCA5-ECE3-4F84-A4BE-CB8DC284089B}" type="pres">
      <dgm:prSet presAssocID="{C28735D3-2507-4939-86A7-9D93461C19EF}" presName="Accent2" presStyleCnt="0"/>
      <dgm:spPr/>
    </dgm:pt>
    <dgm:pt modelId="{B86452B2-15EC-4A17-B7F3-16B3276E47AC}" type="pres">
      <dgm:prSet presAssocID="{C28735D3-2507-4939-86A7-9D93461C19EF}" presName="Accent" presStyleLbl="bgShp" presStyleIdx="1" presStyleCnt="5" custLinFactX="-100000" custLinFactY="100000" custLinFactNeighborX="-185928" custLinFactNeighborY="101912"/>
      <dgm:spPr/>
    </dgm:pt>
    <dgm:pt modelId="{2274F342-7E6D-4C14-B780-61EF4815A622}" type="pres">
      <dgm:prSet presAssocID="{C28735D3-2507-4939-86A7-9D93461C19EF}" presName="Child2" presStyleLbl="node1" presStyleIdx="1" presStyleCnt="5">
        <dgm:presLayoutVars>
          <dgm:chMax val="0"/>
          <dgm:chPref val="0"/>
          <dgm:bulletEnabled val="1"/>
        </dgm:presLayoutVars>
      </dgm:prSet>
      <dgm:spPr/>
    </dgm:pt>
    <dgm:pt modelId="{8C7E235C-6941-4ED2-809E-0AD4E73B22A9}" type="pres">
      <dgm:prSet presAssocID="{A756DA0D-EF7A-44E8-8672-38C85063EBED}" presName="Accent3" presStyleCnt="0"/>
      <dgm:spPr/>
    </dgm:pt>
    <dgm:pt modelId="{C37E9806-4AE2-46B2-8777-1CDF70F3EAB1}" type="pres">
      <dgm:prSet presAssocID="{A756DA0D-EF7A-44E8-8672-38C85063EBED}" presName="Accent" presStyleLbl="bgShp" presStyleIdx="2" presStyleCnt="5" custLinFactNeighborX="-2811" custLinFactNeighborY="47873"/>
      <dgm:spPr/>
    </dgm:pt>
    <dgm:pt modelId="{3305B20C-8525-4140-B575-C08579F0A283}" type="pres">
      <dgm:prSet presAssocID="{A756DA0D-EF7A-44E8-8672-38C85063EBED}" presName="Child3" presStyleLbl="node1" presStyleIdx="2" presStyleCnt="5">
        <dgm:presLayoutVars>
          <dgm:chMax val="0"/>
          <dgm:chPref val="0"/>
          <dgm:bulletEnabled val="1"/>
        </dgm:presLayoutVars>
      </dgm:prSet>
      <dgm:spPr/>
    </dgm:pt>
    <dgm:pt modelId="{887FEC45-B00A-4B70-B20D-44C00DBC18EA}" type="pres">
      <dgm:prSet presAssocID="{F724E349-482F-4AB3-AF96-E6F822CD71A5}" presName="Accent4" presStyleCnt="0"/>
      <dgm:spPr/>
    </dgm:pt>
    <dgm:pt modelId="{C3B03036-784F-46E9-8F6F-1806FAD35E75}" type="pres">
      <dgm:prSet presAssocID="{F724E349-482F-4AB3-AF96-E6F822CD71A5}" presName="Accent" presStyleLbl="bgShp" presStyleIdx="3" presStyleCnt="5"/>
      <dgm:spPr/>
    </dgm:pt>
    <dgm:pt modelId="{2776B2E1-9BE2-432D-9E6A-AB0A2FF78C8D}" type="pres">
      <dgm:prSet presAssocID="{F724E349-482F-4AB3-AF96-E6F822CD71A5}" presName="Child4" presStyleLbl="node1" presStyleIdx="3" presStyleCnt="5">
        <dgm:presLayoutVars>
          <dgm:chMax val="0"/>
          <dgm:chPref val="0"/>
          <dgm:bulletEnabled val="1"/>
        </dgm:presLayoutVars>
      </dgm:prSet>
      <dgm:spPr/>
    </dgm:pt>
    <dgm:pt modelId="{394BD33F-CC15-4413-B8AD-478DCB082033}" type="pres">
      <dgm:prSet presAssocID="{D8E468FD-E837-4965-A29C-7C2CAA287187}" presName="Accent5" presStyleCnt="0"/>
      <dgm:spPr/>
    </dgm:pt>
    <dgm:pt modelId="{39086BB4-A6CA-4909-AD23-036EC458EE69}" type="pres">
      <dgm:prSet presAssocID="{D8E468FD-E837-4965-A29C-7C2CAA287187}" presName="Accent" presStyleLbl="bgShp" presStyleIdx="4" presStyleCnt="5"/>
      <dgm:spPr/>
    </dgm:pt>
    <dgm:pt modelId="{06172D98-960A-4497-B430-42D2229EC435}" type="pres">
      <dgm:prSet presAssocID="{D8E468FD-E837-4965-A29C-7C2CAA287187}" presName="Child5" presStyleLbl="node1" presStyleIdx="4" presStyleCnt="5">
        <dgm:presLayoutVars>
          <dgm:chMax val="0"/>
          <dgm:chPref val="0"/>
          <dgm:bulletEnabled val="1"/>
        </dgm:presLayoutVars>
      </dgm:prSet>
      <dgm:spPr/>
    </dgm:pt>
  </dgm:ptLst>
  <dgm:cxnLst>
    <dgm:cxn modelId="{41D6B30E-3E45-4D56-AD90-9BA4B7D20854}" srcId="{B799A8E3-5F41-43D7-BDB0-3CBD97B05CD3}" destId="{ABD373A9-8F20-4341-969D-ED7151CB73F5}" srcOrd="0" destOrd="0" parTransId="{7D0A5615-F695-4D56-8A45-D21DCC5D847D}" sibTransId="{E1282B73-1E80-4C81-8409-DD4FB9D30257}"/>
    <dgm:cxn modelId="{7A448211-690C-40AB-800B-5D293150D17E}" type="presOf" srcId="{ABD373A9-8F20-4341-969D-ED7151CB73F5}" destId="{E8A4F076-2581-458B-AAC6-D73D014EB37D}" srcOrd="0" destOrd="0" presId="urn:microsoft.com/office/officeart/2011/layout/HexagonRadial"/>
    <dgm:cxn modelId="{5509BA27-BE93-489D-80F3-4CC0A7C0D1DA}" srcId="{ABD373A9-8F20-4341-969D-ED7151CB73F5}" destId="{D8E468FD-E837-4965-A29C-7C2CAA287187}" srcOrd="4" destOrd="0" parTransId="{D842E24E-B50E-4044-BD22-C7ADF105D438}" sibTransId="{B4A7C0A8-A0AD-4A8F-89D1-45951F93C1E2}"/>
    <dgm:cxn modelId="{17E34E31-6C63-4C33-A460-64714F1F4804}" srcId="{B799A8E3-5F41-43D7-BDB0-3CBD97B05CD3}" destId="{14F6348C-E0A0-4C16-8A90-7862CDFEC04E}" srcOrd="1" destOrd="0" parTransId="{5F688BA3-E331-4F62-85FA-4B581FD994E1}" sibTransId="{0E1B1A8B-B267-4553-8CE4-027915FDD8C6}"/>
    <dgm:cxn modelId="{30A79F36-FE1D-4533-BAED-132D60FB2A1E}" type="presOf" srcId="{A756DA0D-EF7A-44E8-8672-38C85063EBED}" destId="{3305B20C-8525-4140-B575-C08579F0A283}" srcOrd="0" destOrd="0" presId="urn:microsoft.com/office/officeart/2011/layout/HexagonRadial"/>
    <dgm:cxn modelId="{4F45F865-3998-44B4-AA5D-56DFC1097178}" type="presOf" srcId="{D8E468FD-E837-4965-A29C-7C2CAA287187}" destId="{06172D98-960A-4497-B430-42D2229EC435}" srcOrd="0" destOrd="0" presId="urn:microsoft.com/office/officeart/2011/layout/HexagonRadial"/>
    <dgm:cxn modelId="{9ABDFA66-4348-45C8-BEE1-8253F8112C6E}" srcId="{ABD373A9-8F20-4341-969D-ED7151CB73F5}" destId="{C28735D3-2507-4939-86A7-9D93461C19EF}" srcOrd="1" destOrd="0" parTransId="{A800673C-C164-4E6E-B776-9A4500C975C4}" sibTransId="{6AD117F6-11E6-465C-811E-D29FFB3A7E41}"/>
    <dgm:cxn modelId="{9761106E-CAE4-423A-AF8D-C9BC45C85FA1}" srcId="{ABD373A9-8F20-4341-969D-ED7151CB73F5}" destId="{F724E349-482F-4AB3-AF96-E6F822CD71A5}" srcOrd="3" destOrd="0" parTransId="{55902EBD-5A56-4A16-87D2-188E0CB6F1F9}" sibTransId="{9A9E9BC4-DDF0-44AF-80AB-37885EB70829}"/>
    <dgm:cxn modelId="{AE6BBA4E-FBB7-4509-B01B-4FDCE9AAB4DD}" type="presOf" srcId="{B799A8E3-5F41-43D7-BDB0-3CBD97B05CD3}" destId="{3B314B4F-B908-4FCA-B993-768C8360C012}" srcOrd="0" destOrd="0" presId="urn:microsoft.com/office/officeart/2011/layout/HexagonRadial"/>
    <dgm:cxn modelId="{99AF9E9D-066A-4182-A886-41D9C0428F38}" srcId="{ABD373A9-8F20-4341-969D-ED7151CB73F5}" destId="{A756DA0D-EF7A-44E8-8672-38C85063EBED}" srcOrd="2" destOrd="0" parTransId="{FAA407AA-9F5A-4D4B-9282-D6396C0B8688}" sibTransId="{7CC81518-58B8-432F-BD41-64E6D6340BF4}"/>
    <dgm:cxn modelId="{CD9177A5-6406-4649-A580-BE9442CEE834}" type="presOf" srcId="{F724E349-482F-4AB3-AF96-E6F822CD71A5}" destId="{2776B2E1-9BE2-432D-9E6A-AB0A2FF78C8D}" srcOrd="0" destOrd="0" presId="urn:microsoft.com/office/officeart/2011/layout/HexagonRadial"/>
    <dgm:cxn modelId="{E278DEBF-86A2-492B-B6E2-A3DC5D0CC588}" srcId="{ABD373A9-8F20-4341-969D-ED7151CB73F5}" destId="{56BC74F6-08C9-466F-9BB6-6ED793B234A2}" srcOrd="0" destOrd="0" parTransId="{3A3AD4AC-9E8A-4811-A1C3-A24FD5F26DB5}" sibTransId="{D7D465A4-98CF-48F0-B6D3-F4F2FE61605F}"/>
    <dgm:cxn modelId="{1465F2F2-64C1-45DE-B62A-4FA237B153BD}" type="presOf" srcId="{C28735D3-2507-4939-86A7-9D93461C19EF}" destId="{2274F342-7E6D-4C14-B780-61EF4815A622}" srcOrd="0" destOrd="0" presId="urn:microsoft.com/office/officeart/2011/layout/HexagonRadial"/>
    <dgm:cxn modelId="{22F283FD-A1EF-48E7-87E0-94A102C63A78}" type="presOf" srcId="{56BC74F6-08C9-466F-9BB6-6ED793B234A2}" destId="{9064E2F9-E170-47A5-9A8B-AFA9AD44F28D}" srcOrd="0" destOrd="0" presId="urn:microsoft.com/office/officeart/2011/layout/HexagonRadial"/>
    <dgm:cxn modelId="{57D988B2-A6B6-4C8F-8271-A2C3CC3911C5}" type="presParOf" srcId="{3B314B4F-B908-4FCA-B993-768C8360C012}" destId="{E8A4F076-2581-458B-AAC6-D73D014EB37D}" srcOrd="0" destOrd="0" presId="urn:microsoft.com/office/officeart/2011/layout/HexagonRadial"/>
    <dgm:cxn modelId="{4ED3229B-B5C9-41BF-8A1A-E9D7F0A1F0C2}" type="presParOf" srcId="{3B314B4F-B908-4FCA-B993-768C8360C012}" destId="{CD56296D-59F7-494B-A9F8-9C407FD2A59E}" srcOrd="1" destOrd="0" presId="urn:microsoft.com/office/officeart/2011/layout/HexagonRadial"/>
    <dgm:cxn modelId="{EBDE9BEB-DC79-4426-82A5-2ED300DBD4A4}" type="presParOf" srcId="{CD56296D-59F7-494B-A9F8-9C407FD2A59E}" destId="{37F5102C-66E8-41CF-A1E6-5B0B09469F60}" srcOrd="0" destOrd="0" presId="urn:microsoft.com/office/officeart/2011/layout/HexagonRadial"/>
    <dgm:cxn modelId="{90C42884-05C8-486A-AD98-A660B62F0AAB}" type="presParOf" srcId="{3B314B4F-B908-4FCA-B993-768C8360C012}" destId="{9064E2F9-E170-47A5-9A8B-AFA9AD44F28D}" srcOrd="2" destOrd="0" presId="urn:microsoft.com/office/officeart/2011/layout/HexagonRadial"/>
    <dgm:cxn modelId="{5BA5C982-4B0E-4530-B877-9D05E5AFEC3D}" type="presParOf" srcId="{3B314B4F-B908-4FCA-B993-768C8360C012}" destId="{5A82DCA5-ECE3-4F84-A4BE-CB8DC284089B}" srcOrd="3" destOrd="0" presId="urn:microsoft.com/office/officeart/2011/layout/HexagonRadial"/>
    <dgm:cxn modelId="{C73574B8-A1BB-4EA4-9703-2EC0B30B3F8D}" type="presParOf" srcId="{5A82DCA5-ECE3-4F84-A4BE-CB8DC284089B}" destId="{B86452B2-15EC-4A17-B7F3-16B3276E47AC}" srcOrd="0" destOrd="0" presId="urn:microsoft.com/office/officeart/2011/layout/HexagonRadial"/>
    <dgm:cxn modelId="{9B4CCA2F-A9CA-4B23-8834-DC9A4B641D18}" type="presParOf" srcId="{3B314B4F-B908-4FCA-B993-768C8360C012}" destId="{2274F342-7E6D-4C14-B780-61EF4815A622}" srcOrd="4" destOrd="0" presId="urn:microsoft.com/office/officeart/2011/layout/HexagonRadial"/>
    <dgm:cxn modelId="{103711BB-E04D-443F-8587-9552AF128B71}" type="presParOf" srcId="{3B314B4F-B908-4FCA-B993-768C8360C012}" destId="{8C7E235C-6941-4ED2-809E-0AD4E73B22A9}" srcOrd="5" destOrd="0" presId="urn:microsoft.com/office/officeart/2011/layout/HexagonRadial"/>
    <dgm:cxn modelId="{88FCAF68-F8D2-4A42-B750-F2DE65DC7E63}" type="presParOf" srcId="{8C7E235C-6941-4ED2-809E-0AD4E73B22A9}" destId="{C37E9806-4AE2-46B2-8777-1CDF70F3EAB1}" srcOrd="0" destOrd="0" presId="urn:microsoft.com/office/officeart/2011/layout/HexagonRadial"/>
    <dgm:cxn modelId="{FB5984A3-DA37-4D34-A1DC-84672882934E}" type="presParOf" srcId="{3B314B4F-B908-4FCA-B993-768C8360C012}" destId="{3305B20C-8525-4140-B575-C08579F0A283}" srcOrd="6" destOrd="0" presId="urn:microsoft.com/office/officeart/2011/layout/HexagonRadial"/>
    <dgm:cxn modelId="{189BDFD7-7420-443E-BB1D-FFD88AA9C8D3}" type="presParOf" srcId="{3B314B4F-B908-4FCA-B993-768C8360C012}" destId="{887FEC45-B00A-4B70-B20D-44C00DBC18EA}" srcOrd="7" destOrd="0" presId="urn:microsoft.com/office/officeart/2011/layout/HexagonRadial"/>
    <dgm:cxn modelId="{2FA9768F-42E0-44D2-AFD5-A56D7451AA0B}" type="presParOf" srcId="{887FEC45-B00A-4B70-B20D-44C00DBC18EA}" destId="{C3B03036-784F-46E9-8F6F-1806FAD35E75}" srcOrd="0" destOrd="0" presId="urn:microsoft.com/office/officeart/2011/layout/HexagonRadial"/>
    <dgm:cxn modelId="{60C2D612-226A-450E-B9E6-DB31C76BFA97}" type="presParOf" srcId="{3B314B4F-B908-4FCA-B993-768C8360C012}" destId="{2776B2E1-9BE2-432D-9E6A-AB0A2FF78C8D}" srcOrd="8" destOrd="0" presId="urn:microsoft.com/office/officeart/2011/layout/HexagonRadial"/>
    <dgm:cxn modelId="{03F32D9A-BA26-4F69-AFD6-9D7DF688DD99}" type="presParOf" srcId="{3B314B4F-B908-4FCA-B993-768C8360C012}" destId="{394BD33F-CC15-4413-B8AD-478DCB082033}" srcOrd="9" destOrd="0" presId="urn:microsoft.com/office/officeart/2011/layout/HexagonRadial"/>
    <dgm:cxn modelId="{55E3663D-6CA5-451B-B75D-AF8897DE7517}" type="presParOf" srcId="{394BD33F-CC15-4413-B8AD-478DCB082033}" destId="{39086BB4-A6CA-4909-AD23-036EC458EE69}" srcOrd="0" destOrd="0" presId="urn:microsoft.com/office/officeart/2011/layout/HexagonRadial"/>
    <dgm:cxn modelId="{6AE7B413-2946-41B3-8BC7-F47E9B636ACA}" type="presParOf" srcId="{3B314B4F-B908-4FCA-B993-768C8360C012}" destId="{06172D98-960A-4497-B430-42D2229EC435}" srcOrd="10" destOrd="0" presId="urn:microsoft.com/office/officeart/2011/layout/HexagonRadial"/>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4F076-2581-458B-AAC6-D73D014EB37D}">
      <dsp:nvSpPr>
        <dsp:cNvPr id="0" name=""/>
        <dsp:cNvSpPr/>
      </dsp:nvSpPr>
      <dsp:spPr>
        <a:xfrm>
          <a:off x="2433655" y="1427861"/>
          <a:ext cx="1814873" cy="1569939"/>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Nurses and Nurse Associates</a:t>
          </a:r>
        </a:p>
      </dsp:txBody>
      <dsp:txXfrm>
        <a:off x="2734405" y="1688022"/>
        <a:ext cx="1213373" cy="1049617"/>
      </dsp:txXfrm>
    </dsp:sp>
    <dsp:sp modelId="{C37E9806-4AE2-46B2-8777-1CDF70F3EAB1}">
      <dsp:nvSpPr>
        <dsp:cNvPr id="0" name=""/>
        <dsp:cNvSpPr/>
      </dsp:nvSpPr>
      <dsp:spPr>
        <a:xfrm>
          <a:off x="1635439" y="1783655"/>
          <a:ext cx="684746" cy="5899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A98EF-966F-41AE-821A-07D3000C6937}">
      <dsp:nvSpPr>
        <dsp:cNvPr id="0" name=""/>
        <dsp:cNvSpPr/>
      </dsp:nvSpPr>
      <dsp:spPr>
        <a:xfrm>
          <a:off x="1205171" y="818154"/>
          <a:ext cx="1487276" cy="128666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Health Care Assistants</a:t>
          </a:r>
        </a:p>
      </dsp:txBody>
      <dsp:txXfrm>
        <a:off x="1451644" y="1031382"/>
        <a:ext cx="994330" cy="860212"/>
      </dsp:txXfrm>
    </dsp:sp>
    <dsp:sp modelId="{C3B03036-784F-46E9-8F6F-1806FAD35E75}">
      <dsp:nvSpPr>
        <dsp:cNvPr id="0" name=""/>
        <dsp:cNvSpPr/>
      </dsp:nvSpPr>
      <dsp:spPr>
        <a:xfrm>
          <a:off x="4369267" y="1779736"/>
          <a:ext cx="684746" cy="5899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FCCBF-96FC-49AF-9282-27BB1D87D27C}">
      <dsp:nvSpPr>
        <dsp:cNvPr id="0" name=""/>
        <dsp:cNvSpPr/>
      </dsp:nvSpPr>
      <dsp:spPr>
        <a:xfrm>
          <a:off x="3964836" y="791387"/>
          <a:ext cx="1487276" cy="128666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Advanced Nurse Practitioners</a:t>
          </a:r>
        </a:p>
      </dsp:txBody>
      <dsp:txXfrm>
        <a:off x="4211309" y="1004615"/>
        <a:ext cx="994330" cy="860212"/>
      </dsp:txXfrm>
    </dsp:sp>
    <dsp:sp modelId="{39086BB4-A6CA-4909-AD23-036EC458EE69}">
      <dsp:nvSpPr>
        <dsp:cNvPr id="0" name=""/>
        <dsp:cNvSpPr/>
      </dsp:nvSpPr>
      <dsp:spPr>
        <a:xfrm>
          <a:off x="3814124" y="3024800"/>
          <a:ext cx="684746" cy="5899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4D6FF4-B383-45B4-B4A4-C71348E97C43}">
      <dsp:nvSpPr>
        <dsp:cNvPr id="0" name=""/>
        <dsp:cNvSpPr/>
      </dsp:nvSpPr>
      <dsp:spPr>
        <a:xfrm>
          <a:off x="3964836" y="2347163"/>
          <a:ext cx="1487276" cy="128666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Speciality Doctors in Palliative Care</a:t>
          </a:r>
        </a:p>
      </dsp:txBody>
      <dsp:txXfrm>
        <a:off x="4211309" y="2560391"/>
        <a:ext cx="994330" cy="860212"/>
      </dsp:txXfrm>
    </dsp:sp>
    <dsp:sp modelId="{D93312AB-3DA1-4841-81B4-BC1E8DB9022B}">
      <dsp:nvSpPr>
        <dsp:cNvPr id="0" name=""/>
        <dsp:cNvSpPr/>
      </dsp:nvSpPr>
      <dsp:spPr>
        <a:xfrm>
          <a:off x="2437032" y="3154042"/>
          <a:ext cx="684746" cy="5899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A21A2D-3D1B-4B41-A3FB-68560BBF6909}">
      <dsp:nvSpPr>
        <dsp:cNvPr id="0" name=""/>
        <dsp:cNvSpPr/>
      </dsp:nvSpPr>
      <dsp:spPr>
        <a:xfrm>
          <a:off x="2600831" y="3139436"/>
          <a:ext cx="1487276" cy="128666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Complimentary Therapists</a:t>
          </a:r>
        </a:p>
      </dsp:txBody>
      <dsp:txXfrm>
        <a:off x="2847304" y="3352664"/>
        <a:ext cx="994330" cy="860212"/>
      </dsp:txXfrm>
    </dsp:sp>
    <dsp:sp modelId="{D786B30E-B30B-4818-978D-EC4C99DE369F}">
      <dsp:nvSpPr>
        <dsp:cNvPr id="0" name=""/>
        <dsp:cNvSpPr/>
      </dsp:nvSpPr>
      <dsp:spPr>
        <a:xfrm>
          <a:off x="1230494" y="2348048"/>
          <a:ext cx="1487276" cy="128666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Integrated Therapist</a:t>
          </a:r>
        </a:p>
      </dsp:txBody>
      <dsp:txXfrm>
        <a:off x="1476967" y="2561276"/>
        <a:ext cx="994330" cy="8602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4F076-2581-458B-AAC6-D73D014EB37D}">
      <dsp:nvSpPr>
        <dsp:cNvPr id="0" name=""/>
        <dsp:cNvSpPr/>
      </dsp:nvSpPr>
      <dsp:spPr>
        <a:xfrm>
          <a:off x="2438467" y="1427861"/>
          <a:ext cx="1814873" cy="1569939"/>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Education Team</a:t>
          </a:r>
        </a:p>
      </dsp:txBody>
      <dsp:txXfrm>
        <a:off x="2739217" y="1688022"/>
        <a:ext cx="1213373" cy="1049617"/>
      </dsp:txXfrm>
    </dsp:sp>
    <dsp:sp modelId="{B86452B2-15EC-4A17-B7F3-16B3276E47AC}">
      <dsp:nvSpPr>
        <dsp:cNvPr id="0" name=""/>
        <dsp:cNvSpPr/>
      </dsp:nvSpPr>
      <dsp:spPr>
        <a:xfrm>
          <a:off x="1617045" y="1868031"/>
          <a:ext cx="684746" cy="5899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64E2F9-E170-47A5-9A8B-AFA9AD44F28D}">
      <dsp:nvSpPr>
        <dsp:cNvPr id="0" name=""/>
        <dsp:cNvSpPr/>
      </dsp:nvSpPr>
      <dsp:spPr>
        <a:xfrm>
          <a:off x="1217420" y="854965"/>
          <a:ext cx="1487276" cy="128666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Compassionate Communities Lead</a:t>
          </a:r>
        </a:p>
      </dsp:txBody>
      <dsp:txXfrm>
        <a:off x="1463893" y="1068193"/>
        <a:ext cx="994330" cy="860212"/>
      </dsp:txXfrm>
    </dsp:sp>
    <dsp:sp modelId="{C37E9806-4AE2-46B2-8777-1CDF70F3EAB1}">
      <dsp:nvSpPr>
        <dsp:cNvPr id="0" name=""/>
        <dsp:cNvSpPr/>
      </dsp:nvSpPr>
      <dsp:spPr>
        <a:xfrm>
          <a:off x="4354831" y="2062187"/>
          <a:ext cx="684746" cy="5899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74F342-7E6D-4C14-B780-61EF4815A622}">
      <dsp:nvSpPr>
        <dsp:cNvPr id="0" name=""/>
        <dsp:cNvSpPr/>
      </dsp:nvSpPr>
      <dsp:spPr>
        <a:xfrm>
          <a:off x="3969649" y="791387"/>
          <a:ext cx="1487276" cy="128666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Compassionate Communities Nurse coordinator</a:t>
          </a:r>
        </a:p>
      </dsp:txBody>
      <dsp:txXfrm>
        <a:off x="4216122" y="1004615"/>
        <a:ext cx="994330" cy="860212"/>
      </dsp:txXfrm>
    </dsp:sp>
    <dsp:sp modelId="{C3B03036-784F-46E9-8F6F-1806FAD35E75}">
      <dsp:nvSpPr>
        <dsp:cNvPr id="0" name=""/>
        <dsp:cNvSpPr/>
      </dsp:nvSpPr>
      <dsp:spPr>
        <a:xfrm>
          <a:off x="3818937" y="3024800"/>
          <a:ext cx="684746" cy="5899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5B20C-8525-4140-B575-C08579F0A283}">
      <dsp:nvSpPr>
        <dsp:cNvPr id="0" name=""/>
        <dsp:cNvSpPr/>
      </dsp:nvSpPr>
      <dsp:spPr>
        <a:xfrm>
          <a:off x="3969649" y="2347163"/>
          <a:ext cx="1487276" cy="128666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Admiral Nurse and Dementia Team</a:t>
          </a:r>
        </a:p>
      </dsp:txBody>
      <dsp:txXfrm>
        <a:off x="4216122" y="2560391"/>
        <a:ext cx="994330" cy="860212"/>
      </dsp:txXfrm>
    </dsp:sp>
    <dsp:sp modelId="{39086BB4-A6CA-4909-AD23-036EC458EE69}">
      <dsp:nvSpPr>
        <dsp:cNvPr id="0" name=""/>
        <dsp:cNvSpPr/>
      </dsp:nvSpPr>
      <dsp:spPr>
        <a:xfrm>
          <a:off x="2441845" y="3154042"/>
          <a:ext cx="684746" cy="589999"/>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6B2E1-9BE2-432D-9E6A-AB0A2FF78C8D}">
      <dsp:nvSpPr>
        <dsp:cNvPr id="0" name=""/>
        <dsp:cNvSpPr/>
      </dsp:nvSpPr>
      <dsp:spPr>
        <a:xfrm>
          <a:off x="2605644" y="3139436"/>
          <a:ext cx="1487276" cy="128666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Art Therapist</a:t>
          </a:r>
        </a:p>
      </dsp:txBody>
      <dsp:txXfrm>
        <a:off x="2852117" y="3352664"/>
        <a:ext cx="994330" cy="860212"/>
      </dsp:txXfrm>
    </dsp:sp>
    <dsp:sp modelId="{06172D98-960A-4497-B430-42D2229EC435}">
      <dsp:nvSpPr>
        <dsp:cNvPr id="0" name=""/>
        <dsp:cNvSpPr/>
      </dsp:nvSpPr>
      <dsp:spPr>
        <a:xfrm>
          <a:off x="1235306" y="2348048"/>
          <a:ext cx="1487276" cy="128666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Family and Bereavement Support Team</a:t>
          </a:r>
        </a:p>
      </dsp:txBody>
      <dsp:txXfrm>
        <a:off x="1481779" y="2561276"/>
        <a:ext cx="994330" cy="860212"/>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C1018191-CF5F-4391-9B4F-F61E8C37285D}" type="datetimeFigureOut">
              <a:rPr lang="en-GB" smtClean="0"/>
              <a:t>26/02/2025</a:t>
            </a:fld>
            <a:endParaRPr lang="en-GB"/>
          </a:p>
        </p:txBody>
      </p:sp>
      <p:sp>
        <p:nvSpPr>
          <p:cNvPr id="5" name="Footer Placeholder 4"/>
          <p:cNvSpPr>
            <a:spLocks noGrp="1"/>
          </p:cNvSpPr>
          <p:nvPr>
            <p:ph type="ftr" sz="quarter" idx="11"/>
          </p:nvPr>
        </p:nvSpPr>
        <p:spPr>
          <a:xfrm>
            <a:off x="1876424" y="5410201"/>
            <a:ext cx="5124886" cy="365125"/>
          </a:xfrm>
        </p:spPr>
        <p:txBody>
          <a:bodyPr/>
          <a:lstStyle/>
          <a:p>
            <a:endParaRPr lang="en-GB"/>
          </a:p>
        </p:txBody>
      </p:sp>
      <p:sp>
        <p:nvSpPr>
          <p:cNvPr id="6" name="Slide Number Placeholder 5"/>
          <p:cNvSpPr>
            <a:spLocks noGrp="1"/>
          </p:cNvSpPr>
          <p:nvPr>
            <p:ph type="sldNum" sz="quarter" idx="12"/>
          </p:nvPr>
        </p:nvSpPr>
        <p:spPr>
          <a:xfrm>
            <a:off x="9896911" y="5410199"/>
            <a:ext cx="771089" cy="365125"/>
          </a:xfrm>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344770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18191-CF5F-4391-9B4F-F61E8C37285D}"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402852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18191-CF5F-4391-9B4F-F61E8C37285D}"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2817250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18191-CF5F-4391-9B4F-F61E8C37285D}"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B5BD-96FC-400D-9EF1-CA626BF9E92A}" type="slidenum">
              <a:rPr lang="en-GB" smtClean="0"/>
              <a:t>‹#›</a:t>
            </a:fld>
            <a:endParaRPr lang="en-GB"/>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109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18191-CF5F-4391-9B4F-F61E8C37285D}"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158823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018191-CF5F-4391-9B4F-F61E8C37285D}" type="datetimeFigureOut">
              <a:rPr lang="en-GB" smtClean="0"/>
              <a:t>26/02/2025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1689432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1018191-CF5F-4391-9B4F-F61E8C37285D}" type="datetimeFigureOut">
              <a:rPr lang="en-GB" smtClean="0"/>
              <a:t>26/02/2025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1090882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018191-CF5F-4391-9B4F-F61E8C37285D}"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1341792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018191-CF5F-4391-9B4F-F61E8C37285D}"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195920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018191-CF5F-4391-9B4F-F61E8C37285D}"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392657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018191-CF5F-4391-9B4F-F61E8C37285D}" type="datetimeFigureOut">
              <a:rPr lang="en-GB" smtClean="0"/>
              <a:t>26/02/2025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3509085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018191-CF5F-4391-9B4F-F61E8C37285D}"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31821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018191-CF5F-4391-9B4F-F61E8C37285D}" type="datetimeFigureOut">
              <a:rPr lang="en-GB" smtClean="0"/>
              <a:t>26/02/2025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350007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018191-CF5F-4391-9B4F-F61E8C37285D}" type="datetimeFigureOut">
              <a:rPr lang="en-GB" smtClean="0"/>
              <a:t>26/02/2025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211744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18191-CF5F-4391-9B4F-F61E8C37285D}" type="datetimeFigureOut">
              <a:rPr lang="en-GB" smtClean="0"/>
              <a:t>26/02/2025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392650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18191-CF5F-4391-9B4F-F61E8C37285D}"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14932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018191-CF5F-4391-9B4F-F61E8C37285D}" type="datetimeFigureOut">
              <a:rPr lang="en-GB" smtClean="0"/>
              <a:t>26/02/2025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9A9B5BD-96FC-400D-9EF1-CA626BF9E92A}" type="slidenum">
              <a:rPr lang="en-GB" smtClean="0"/>
              <a:t>‹#›</a:t>
            </a:fld>
            <a:endParaRPr lang="en-GB"/>
          </a:p>
        </p:txBody>
      </p:sp>
    </p:spTree>
    <p:extLst>
      <p:ext uri="{BB962C8B-B14F-4D97-AF65-F5344CB8AC3E}">
        <p14:creationId xmlns:p14="http://schemas.microsoft.com/office/powerpoint/2010/main" val="1761146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018191-CF5F-4391-9B4F-F61E8C37285D}" type="datetimeFigureOut">
              <a:rPr lang="en-GB" smtClean="0"/>
              <a:t>26/02/2025</a:t>
            </a:fld>
            <a:endParaRPr lang="en-GB"/>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9A9B5BD-96FC-400D-9EF1-CA626BF9E92A}" type="slidenum">
              <a:rPr lang="en-GB" smtClean="0"/>
              <a:t>‹#›</a:t>
            </a:fld>
            <a:endParaRPr lang="en-GB"/>
          </a:p>
        </p:txBody>
      </p:sp>
    </p:spTree>
    <p:extLst>
      <p:ext uri="{BB962C8B-B14F-4D97-AF65-F5344CB8AC3E}">
        <p14:creationId xmlns:p14="http://schemas.microsoft.com/office/powerpoint/2010/main" val="254847816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image" Target="../media/image2.png"/><Relationship Id="rId7" Type="http://schemas.openxmlformats.org/officeDocument/2006/relationships/hyperlink" Target="https://capitalcurrent.ca/amid-covid-devastation-staffing-crisis-unacceptable-service-in-ontarios-long-term-care-homes-persists-survey-shows/"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hyperlink" Target="https://www.publicdomainpictures.net/view-image.php?image=8394&amp;picture=old-nursing-home"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file:///C:\Users\GK7755A\AppData\Local\Microsoft\Windows\INetCache\Content.Outlook\BOYWU5I4\Nursing%20in%20social%20care%20LSC_2022.pdf" TargetMode="External"/><Relationship Id="rId2" Type="http://schemas.openxmlformats.org/officeDocument/2006/relationships/hyperlink" Target="https://nhscareersnw.co.uk/vacancy-landing/" TargetMode="External"/><Relationship Id="rId1" Type="http://schemas.openxmlformats.org/officeDocument/2006/relationships/slideLayout" Target="../slideLayouts/slideLayout7.xml"/><Relationship Id="rId4" Type="http://schemas.openxmlformats.org/officeDocument/2006/relationships/hyperlink" Target="file:///C:\Users\GK7755A\AppData\Local\Microsoft\Windows\INetCache\Content.Outlook\BOYWU5I4\Social-care-a-rewarding-career_%20S4C.pdf"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VG7btk6R3fI"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vimeo.com/33584946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alhealthreport.org/2021/01/12/how-california-can-fix-its-hospice-system-and-reduce-care-inequities/"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hyperlink" Target="https://usq.pressbooks.pub/traumainformedpractice/chapter/6-2-the-teacher-must-survive-self-care-and-managing-secondary-trauma/" TargetMode="Externa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creative-calendars.com/water-tracking-charts/" TargetMode="External"/><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nice.org.uk/guidance/ng67" TargetMode="External"/><Relationship Id="rId2" Type="http://schemas.openxmlformats.org/officeDocument/2006/relationships/hyperlink" Target="https://www.youtube.com/watch?v=CV2Fmp1hvV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1" name="Group 90">
            <a:extLst>
              <a:ext uri="{FF2B5EF4-FFF2-40B4-BE49-F238E27FC236}">
                <a16:creationId xmlns:a16="http://schemas.microsoft.com/office/drawing/2014/main" id="{3DBB98A2-DF34-4C5C-92C5-02183F7D57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92" name="Rectangle 91">
              <a:extLst>
                <a:ext uri="{FF2B5EF4-FFF2-40B4-BE49-F238E27FC236}">
                  <a16:creationId xmlns:a16="http://schemas.microsoft.com/office/drawing/2014/main" id="{4F2E3CBD-E828-4A17-A3C2-62922440D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917E9E6B-C369-47C9-B546-AE893E09964B}"/>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mc="http://schemas.openxmlformats.org/markup-compatibility/2006"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C4734743-909D-8478-6463-B5CB0B58645F}"/>
              </a:ext>
            </a:extLst>
          </p:cNvPr>
          <p:cNvSpPr>
            <a:spLocks noGrp="1"/>
          </p:cNvSpPr>
          <p:nvPr>
            <p:ph type="ctrTitle"/>
          </p:nvPr>
        </p:nvSpPr>
        <p:spPr>
          <a:xfrm>
            <a:off x="1680104" y="4588140"/>
            <a:ext cx="8830733" cy="936096"/>
          </a:xfrm>
        </p:spPr>
        <p:txBody>
          <a:bodyPr>
            <a:normAutofit/>
          </a:bodyPr>
          <a:lstStyle/>
          <a:p>
            <a:r>
              <a:rPr lang="en-GB" sz="3700" dirty="0"/>
              <a:t>Social Care AND HOSPICE Placements</a:t>
            </a:r>
          </a:p>
        </p:txBody>
      </p:sp>
      <p:grpSp>
        <p:nvGrpSpPr>
          <p:cNvPr id="93" name="Group 92">
            <a:extLst>
              <a:ext uri="{FF2B5EF4-FFF2-40B4-BE49-F238E27FC236}">
                <a16:creationId xmlns:a16="http://schemas.microsoft.com/office/drawing/2014/main" id="{6B2477A6-F263-460F-B09F-8DE19EDB73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94" name="Rectangle 5">
              <a:extLst>
                <a:ext uri="{FF2B5EF4-FFF2-40B4-BE49-F238E27FC236}">
                  <a16:creationId xmlns:a16="http://schemas.microsoft.com/office/drawing/2014/main" id="{0B182A6F-7B46-4AAF-A16A-B718FE9E056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txBody>
            <a:bodyPr/>
            <a:lstStyle/>
            <a:p>
              <a:endParaRPr lang="en-GB"/>
            </a:p>
          </p:txBody>
        </p:sp>
        <p:sp>
          <p:nvSpPr>
            <p:cNvPr id="95" name="Freeform 6">
              <a:extLst>
                <a:ext uri="{FF2B5EF4-FFF2-40B4-BE49-F238E27FC236}">
                  <a16:creationId xmlns:a16="http://schemas.microsoft.com/office/drawing/2014/main" id="{E575AA46-28BE-4333-81C7-20348D0161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96" name="Freeform 7">
              <a:extLst>
                <a:ext uri="{FF2B5EF4-FFF2-40B4-BE49-F238E27FC236}">
                  <a16:creationId xmlns:a16="http://schemas.microsoft.com/office/drawing/2014/main" id="{ED342C89-F411-42B8-B8A5-D57C7CA59B0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97" name="Freeform 8">
              <a:extLst>
                <a:ext uri="{FF2B5EF4-FFF2-40B4-BE49-F238E27FC236}">
                  <a16:creationId xmlns:a16="http://schemas.microsoft.com/office/drawing/2014/main" id="{39FF7073-AFA1-444D-B281-02FE3EF727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98" name="Freeform 9">
              <a:extLst>
                <a:ext uri="{FF2B5EF4-FFF2-40B4-BE49-F238E27FC236}">
                  <a16:creationId xmlns:a16="http://schemas.microsoft.com/office/drawing/2014/main" id="{55D489A8-6A0B-48D8-8492-8BA46FA0EB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99" name="Freeform 10">
              <a:extLst>
                <a:ext uri="{FF2B5EF4-FFF2-40B4-BE49-F238E27FC236}">
                  <a16:creationId xmlns:a16="http://schemas.microsoft.com/office/drawing/2014/main" id="{EC2AFCCB-DD9A-4F41-BF60-9C7579FAC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00" name="Freeform 11">
              <a:extLst>
                <a:ext uri="{FF2B5EF4-FFF2-40B4-BE49-F238E27FC236}">
                  <a16:creationId xmlns:a16="http://schemas.microsoft.com/office/drawing/2014/main" id="{338BEAE4-5D14-45A6-BE64-7785F40B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01" name="Freeform 12">
              <a:extLst>
                <a:ext uri="{FF2B5EF4-FFF2-40B4-BE49-F238E27FC236}">
                  <a16:creationId xmlns:a16="http://schemas.microsoft.com/office/drawing/2014/main" id="{9D0C6C4B-7882-4677-9E68-DA7EE75B18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02" name="Freeform 13">
              <a:extLst>
                <a:ext uri="{FF2B5EF4-FFF2-40B4-BE49-F238E27FC236}">
                  <a16:creationId xmlns:a16="http://schemas.microsoft.com/office/drawing/2014/main" id="{D4E84130-0CD6-4E1C-B2F1-8E3922BD5A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03" name="Freeform 14">
              <a:extLst>
                <a:ext uri="{FF2B5EF4-FFF2-40B4-BE49-F238E27FC236}">
                  <a16:creationId xmlns:a16="http://schemas.microsoft.com/office/drawing/2014/main" id="{8678CB1A-FEB0-43E1-8810-CC3E59553C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04" name="Freeform 15">
              <a:extLst>
                <a:ext uri="{FF2B5EF4-FFF2-40B4-BE49-F238E27FC236}">
                  <a16:creationId xmlns:a16="http://schemas.microsoft.com/office/drawing/2014/main" id="{DDCF4647-8948-4EFA-A8D0-2F1B35DC88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05" name="Line 16">
              <a:extLst>
                <a:ext uri="{FF2B5EF4-FFF2-40B4-BE49-F238E27FC236}">
                  <a16:creationId xmlns:a16="http://schemas.microsoft.com/office/drawing/2014/main" id="{F1B7E9C9-031B-4229-97EE-311E897F346E}"/>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txBody>
            <a:bodyPr/>
            <a:lstStyle/>
            <a:p>
              <a:endParaRPr lang="en-GB"/>
            </a:p>
          </p:txBody>
        </p:sp>
        <p:sp>
          <p:nvSpPr>
            <p:cNvPr id="106" name="Freeform 17">
              <a:extLst>
                <a:ext uri="{FF2B5EF4-FFF2-40B4-BE49-F238E27FC236}">
                  <a16:creationId xmlns:a16="http://schemas.microsoft.com/office/drawing/2014/main" id="{DA4EE807-0D75-46DC-96C0-A19114DF1B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07" name="Freeform 18">
              <a:extLst>
                <a:ext uri="{FF2B5EF4-FFF2-40B4-BE49-F238E27FC236}">
                  <a16:creationId xmlns:a16="http://schemas.microsoft.com/office/drawing/2014/main" id="{D30FC02A-A596-4144-BA34-E69704C405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08" name="Freeform 19">
              <a:extLst>
                <a:ext uri="{FF2B5EF4-FFF2-40B4-BE49-F238E27FC236}">
                  <a16:creationId xmlns:a16="http://schemas.microsoft.com/office/drawing/2014/main" id="{F306082A-6501-4C46-A786-842A5DDA0A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09" name="Freeform 20">
              <a:extLst>
                <a:ext uri="{FF2B5EF4-FFF2-40B4-BE49-F238E27FC236}">
                  <a16:creationId xmlns:a16="http://schemas.microsoft.com/office/drawing/2014/main" id="{CBADA3DC-B25F-40E2-B4CB-51869919B2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10" name="Rectangle 21">
              <a:extLst>
                <a:ext uri="{FF2B5EF4-FFF2-40B4-BE49-F238E27FC236}">
                  <a16:creationId xmlns:a16="http://schemas.microsoft.com/office/drawing/2014/main" id="{B3A61F9D-87B1-4437-8580-825B90DAB99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txBody>
            <a:bodyPr/>
            <a:lstStyle/>
            <a:p>
              <a:endParaRPr lang="en-GB"/>
            </a:p>
          </p:txBody>
        </p:sp>
        <p:sp>
          <p:nvSpPr>
            <p:cNvPr id="111" name="Freeform 22">
              <a:extLst>
                <a:ext uri="{FF2B5EF4-FFF2-40B4-BE49-F238E27FC236}">
                  <a16:creationId xmlns:a16="http://schemas.microsoft.com/office/drawing/2014/main" id="{50EC3471-B22B-4AB3-988C-8524066ED7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12" name="Freeform 23">
              <a:extLst>
                <a:ext uri="{FF2B5EF4-FFF2-40B4-BE49-F238E27FC236}">
                  <a16:creationId xmlns:a16="http://schemas.microsoft.com/office/drawing/2014/main" id="{4091E802-4064-4950-A69D-9C662D528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13" name="Freeform 24">
              <a:extLst>
                <a:ext uri="{FF2B5EF4-FFF2-40B4-BE49-F238E27FC236}">
                  <a16:creationId xmlns:a16="http://schemas.microsoft.com/office/drawing/2014/main" id="{EAFDC5D2-C02A-4747-A3F4-A903630A8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14" name="Freeform 25">
              <a:extLst>
                <a:ext uri="{FF2B5EF4-FFF2-40B4-BE49-F238E27FC236}">
                  <a16:creationId xmlns:a16="http://schemas.microsoft.com/office/drawing/2014/main" id="{03B3D93F-2849-4E3B-9BD7-29B6CCBDF7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15" name="Freeform 26">
              <a:extLst>
                <a:ext uri="{FF2B5EF4-FFF2-40B4-BE49-F238E27FC236}">
                  <a16:creationId xmlns:a16="http://schemas.microsoft.com/office/drawing/2014/main" id="{EA57F318-12B8-4EB0-9EC5-289A8AD90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16" name="Freeform 27">
              <a:extLst>
                <a:ext uri="{FF2B5EF4-FFF2-40B4-BE49-F238E27FC236}">
                  <a16:creationId xmlns:a16="http://schemas.microsoft.com/office/drawing/2014/main" id="{EF46DCDE-7BFE-42F4-B489-A93B2D1E8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17" name="Freeform 28">
              <a:extLst>
                <a:ext uri="{FF2B5EF4-FFF2-40B4-BE49-F238E27FC236}">
                  <a16:creationId xmlns:a16="http://schemas.microsoft.com/office/drawing/2014/main" id="{55D6AEA8-2CC3-42C4-862A-2891F2CECF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18" name="Freeform 29">
              <a:extLst>
                <a:ext uri="{FF2B5EF4-FFF2-40B4-BE49-F238E27FC236}">
                  <a16:creationId xmlns:a16="http://schemas.microsoft.com/office/drawing/2014/main" id="{95058E10-F0C8-4B9A-A9A5-2FD97C51D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19" name="Freeform 30">
              <a:extLst>
                <a:ext uri="{FF2B5EF4-FFF2-40B4-BE49-F238E27FC236}">
                  <a16:creationId xmlns:a16="http://schemas.microsoft.com/office/drawing/2014/main" id="{319DEFA4-9134-4372-837C-E587AF279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20" name="Freeform 31">
              <a:extLst>
                <a:ext uri="{FF2B5EF4-FFF2-40B4-BE49-F238E27FC236}">
                  <a16:creationId xmlns:a16="http://schemas.microsoft.com/office/drawing/2014/main" id="{5A86B902-8B73-48BA-8060-1F6209B24F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grpSp>
      <p:pic>
        <p:nvPicPr>
          <p:cNvPr id="5" name="Picture 4" descr="A nurse helping an elderly person in a wheelchair&#10;&#10;Description automatically generated">
            <a:extLst>
              <a:ext uri="{FF2B5EF4-FFF2-40B4-BE49-F238E27FC236}">
                <a16:creationId xmlns:a16="http://schemas.microsoft.com/office/drawing/2014/main" id="{46E5C289-ADE9-E558-4645-A72F830D1E2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94" r="2" b="2"/>
          <a:stretch/>
        </p:blipFill>
        <p:spPr>
          <a:xfrm>
            <a:off x="1141411" y="606426"/>
            <a:ext cx="4953000" cy="3299778"/>
          </a:xfrm>
          <a:custGeom>
            <a:avLst/>
            <a:gdLst/>
            <a:ahLst/>
            <a:cxnLst/>
            <a:rect l="l" t="t" r="r" b="b"/>
            <a:pathLst>
              <a:path w="4953000" h="3299778">
                <a:moveTo>
                  <a:pt x="160369" y="0"/>
                </a:moveTo>
                <a:lnTo>
                  <a:pt x="4953000" y="0"/>
                </a:lnTo>
                <a:lnTo>
                  <a:pt x="4953000" y="3299778"/>
                </a:lnTo>
                <a:lnTo>
                  <a:pt x="0" y="3299778"/>
                </a:lnTo>
                <a:lnTo>
                  <a:pt x="0" y="160369"/>
                </a:lnTo>
                <a:cubicBezTo>
                  <a:pt x="0" y="71800"/>
                  <a:pt x="71800" y="0"/>
                  <a:pt x="160369"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4" name="Picture 3" descr="A close-up of a hand holding a ball&#10;&#10;Description automatically generated">
            <a:extLst>
              <a:ext uri="{FF2B5EF4-FFF2-40B4-BE49-F238E27FC236}">
                <a16:creationId xmlns:a16="http://schemas.microsoft.com/office/drawing/2014/main" id="{D88108CC-DB0E-1E98-88EF-D0DE3247888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5460" r="2" b="2"/>
          <a:stretch/>
        </p:blipFill>
        <p:spPr>
          <a:xfrm>
            <a:off x="6094411" y="606426"/>
            <a:ext cx="4959354" cy="3299778"/>
          </a:xfrm>
          <a:custGeom>
            <a:avLst/>
            <a:gdLst/>
            <a:ahLst/>
            <a:cxnLst/>
            <a:rect l="l" t="t" r="r" b="b"/>
            <a:pathLst>
              <a:path w="4959354" h="3299778">
                <a:moveTo>
                  <a:pt x="0" y="0"/>
                </a:moveTo>
                <a:lnTo>
                  <a:pt x="4959354" y="0"/>
                </a:lnTo>
                <a:lnTo>
                  <a:pt x="4959354" y="3139409"/>
                </a:lnTo>
                <a:cubicBezTo>
                  <a:pt x="4959354" y="3227978"/>
                  <a:pt x="4887554" y="3299778"/>
                  <a:pt x="4798985" y="3299778"/>
                </a:cubicBezTo>
                <a:lnTo>
                  <a:pt x="0" y="3299778"/>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121" name="Group 120">
            <a:extLst>
              <a:ext uri="{FF2B5EF4-FFF2-40B4-BE49-F238E27FC236}">
                <a16:creationId xmlns:a16="http://schemas.microsoft.com/office/drawing/2014/main" id="{A65D2888-8C75-4AF1-A42A-B05FCEE2D0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2" name="Freeform 32">
              <a:extLst>
                <a:ext uri="{FF2B5EF4-FFF2-40B4-BE49-F238E27FC236}">
                  <a16:creationId xmlns:a16="http://schemas.microsoft.com/office/drawing/2014/main" id="{44BBFA76-126D-4D7C-9957-295925D64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23" name="Freeform 33">
              <a:extLst>
                <a:ext uri="{FF2B5EF4-FFF2-40B4-BE49-F238E27FC236}">
                  <a16:creationId xmlns:a16="http://schemas.microsoft.com/office/drawing/2014/main" id="{D69A20BE-7757-414A-AF45-54EAC2C4C3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24" name="Freeform 34">
              <a:extLst>
                <a:ext uri="{FF2B5EF4-FFF2-40B4-BE49-F238E27FC236}">
                  <a16:creationId xmlns:a16="http://schemas.microsoft.com/office/drawing/2014/main" id="{ED2A46F3-7CE1-4E4B-A26C-D832B37591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25" name="Freeform 35">
              <a:extLst>
                <a:ext uri="{FF2B5EF4-FFF2-40B4-BE49-F238E27FC236}">
                  <a16:creationId xmlns:a16="http://schemas.microsoft.com/office/drawing/2014/main" id="{15E6297B-8B83-43AB-8669-32F7726A4A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26" name="Freeform 36">
              <a:extLst>
                <a:ext uri="{FF2B5EF4-FFF2-40B4-BE49-F238E27FC236}">
                  <a16:creationId xmlns:a16="http://schemas.microsoft.com/office/drawing/2014/main" id="{D3AD3783-42B3-4ACB-9C26-BCC9206E15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27" name="Freeform 37">
              <a:extLst>
                <a:ext uri="{FF2B5EF4-FFF2-40B4-BE49-F238E27FC236}">
                  <a16:creationId xmlns:a16="http://schemas.microsoft.com/office/drawing/2014/main" id="{389F8D1F-B8F8-42B2-8FC1-8DC3AF545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28" name="Freeform 38">
              <a:extLst>
                <a:ext uri="{FF2B5EF4-FFF2-40B4-BE49-F238E27FC236}">
                  <a16:creationId xmlns:a16="http://schemas.microsoft.com/office/drawing/2014/main" id="{048855BB-DEDE-492C-993A-090B4E93F8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29" name="Freeform 39">
              <a:extLst>
                <a:ext uri="{FF2B5EF4-FFF2-40B4-BE49-F238E27FC236}">
                  <a16:creationId xmlns:a16="http://schemas.microsoft.com/office/drawing/2014/main" id="{21295A77-4D3C-4C8D-B83C-656920EA3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30" name="Freeform 40">
              <a:extLst>
                <a:ext uri="{FF2B5EF4-FFF2-40B4-BE49-F238E27FC236}">
                  <a16:creationId xmlns:a16="http://schemas.microsoft.com/office/drawing/2014/main" id="{7739773D-675E-489B-B0E9-82A819C51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round/>
                  <a:headEnd/>
                  <a:tailEnd/>
                </a14:hiddenLine>
              </a:ext>
            </a:extLst>
          </p:spPr>
          <p:txBody>
            <a:bodyPr/>
            <a:lstStyle/>
            <a:p>
              <a:endParaRPr lang="en-GB"/>
            </a:p>
          </p:txBody>
        </p:sp>
        <p:sp>
          <p:nvSpPr>
            <p:cNvPr id="131" name="Rectangle 41">
              <a:extLst>
                <a:ext uri="{FF2B5EF4-FFF2-40B4-BE49-F238E27FC236}">
                  <a16:creationId xmlns:a16="http://schemas.microsoft.com/office/drawing/2014/main" id="{A904CFCE-5569-4F0A-A266-EAAFAD04A0B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mc="http://schemas.openxmlformats.org/markup-compatibility/2006" xmlns:a14="http://schemas.microsoft.com/office/drawing/2010/main" w="9525">
                  <a:solidFill>
                    <a:srgbClr val="000000"/>
                  </a:solidFill>
                  <a:miter lim="800000"/>
                  <a:headEnd/>
                  <a:tailEnd/>
                </a14:hiddenLine>
              </a:ext>
            </a:extLst>
          </p:spPr>
          <p:txBody>
            <a:bodyPr/>
            <a:lstStyle/>
            <a:p>
              <a:endParaRPr lang="en-GB"/>
            </a:p>
          </p:txBody>
        </p:sp>
      </p:grpSp>
      <p:sp>
        <p:nvSpPr>
          <p:cNvPr id="6" name="TextBox 5">
            <a:extLst>
              <a:ext uri="{FF2B5EF4-FFF2-40B4-BE49-F238E27FC236}">
                <a16:creationId xmlns:a16="http://schemas.microsoft.com/office/drawing/2014/main" id="{5CFAEA34-869E-9BB2-84C1-B1DE2658A3E3}"/>
              </a:ext>
            </a:extLst>
          </p:cNvPr>
          <p:cNvSpPr txBox="1"/>
          <p:nvPr/>
        </p:nvSpPr>
        <p:spPr>
          <a:xfrm>
            <a:off x="9783970" y="6657945"/>
            <a:ext cx="2408030"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7" tooltip="https://capitalcurrent.ca/amid-covid-devastation-staffing-crisis-unacceptable-service-in-ontarios-long-term-care-homes-persists-survey-shows/">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8" tooltip="https://creativecommons.org/licenses/by-nc-nd/3.0/">
                  <a:extLst>
                    <a:ext uri="{A12FA001-AC4F-418D-AE19-62706E023703}">
                      <ahyp:hlinkClr xmlns:ahyp="http://schemas.microsoft.com/office/drawing/2018/hyperlinkcolor" val="tx"/>
                    </a:ext>
                  </a:extLst>
                </a:hlinkClick>
              </a:rPr>
              <a:t>CC BY-NC-ND</a:t>
            </a:r>
            <a:endParaRPr lang="en-GB" sz="700">
              <a:solidFill>
                <a:srgbClr val="FFFFFF"/>
              </a:solidFill>
            </a:endParaRPr>
          </a:p>
        </p:txBody>
      </p:sp>
    </p:spTree>
    <p:extLst>
      <p:ext uri="{BB962C8B-B14F-4D97-AF65-F5344CB8AC3E}">
        <p14:creationId xmlns:p14="http://schemas.microsoft.com/office/powerpoint/2010/main" val="3115168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95A2A-AC20-FCAE-1447-D1EBFB7E2ED4}"/>
              </a:ext>
            </a:extLst>
          </p:cNvPr>
          <p:cNvSpPr>
            <a:spLocks noGrp="1"/>
          </p:cNvSpPr>
          <p:nvPr>
            <p:ph type="title"/>
          </p:nvPr>
        </p:nvSpPr>
        <p:spPr>
          <a:xfrm>
            <a:off x="1741528" y="212336"/>
            <a:ext cx="4320941" cy="702109"/>
          </a:xfrm>
        </p:spPr>
        <p:txBody>
          <a:bodyPr vert="horz" lIns="91440" tIns="45720" rIns="91440" bIns="45720" anchor="b">
            <a:normAutofit/>
          </a:bodyPr>
          <a:lstStyle/>
          <a:p>
            <a:r>
              <a:rPr lang="en-US" u="sng" dirty="0"/>
              <a:t>Positive Feedback</a:t>
            </a:r>
          </a:p>
        </p:txBody>
      </p:sp>
      <p:sp>
        <p:nvSpPr>
          <p:cNvPr id="5" name="Speech Bubble: Rectangle with Corners Rounded 4">
            <a:extLst>
              <a:ext uri="{FF2B5EF4-FFF2-40B4-BE49-F238E27FC236}">
                <a16:creationId xmlns:a16="http://schemas.microsoft.com/office/drawing/2014/main" id="{AA21F18C-937F-0DDB-1744-09212BCD24C8}"/>
              </a:ext>
            </a:extLst>
          </p:cNvPr>
          <p:cNvSpPr/>
          <p:nvPr/>
        </p:nvSpPr>
        <p:spPr>
          <a:xfrm>
            <a:off x="404056" y="1185210"/>
            <a:ext cx="3068876" cy="2045917"/>
          </a:xfrm>
          <a:prstGeom prst="wedgeRoundRectCallou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8A9963A-E72E-D532-2108-2FFCA18496C2}"/>
              </a:ext>
            </a:extLst>
          </p:cNvPr>
          <p:cNvSpPr txBox="1"/>
          <p:nvPr/>
        </p:nvSpPr>
        <p:spPr>
          <a:xfrm>
            <a:off x="507565" y="1238672"/>
            <a:ext cx="306887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This placement has been wonderful with both the staff and my practice assessor. They made me</a:t>
            </a:r>
            <a:endParaRPr lang="en-US" sz="2000" dirty="0"/>
          </a:p>
          <a:p>
            <a:r>
              <a:rPr lang="en-US" sz="2000" dirty="0">
                <a:ea typeface="+mn-lt"/>
                <a:cs typeface="+mn-lt"/>
              </a:rPr>
              <a:t>feel I am part of them from the beginning to the end.</a:t>
            </a:r>
            <a:endParaRPr lang="en-US" sz="2000" dirty="0"/>
          </a:p>
        </p:txBody>
      </p:sp>
      <p:sp>
        <p:nvSpPr>
          <p:cNvPr id="7" name="Speech Bubble: Oval 6">
            <a:extLst>
              <a:ext uri="{FF2B5EF4-FFF2-40B4-BE49-F238E27FC236}">
                <a16:creationId xmlns:a16="http://schemas.microsoft.com/office/drawing/2014/main" id="{456D3901-E0C1-6E61-C33B-3E4D70B0BEA9}"/>
              </a:ext>
            </a:extLst>
          </p:cNvPr>
          <p:cNvSpPr/>
          <p:nvPr/>
        </p:nvSpPr>
        <p:spPr>
          <a:xfrm>
            <a:off x="3901999" y="1205631"/>
            <a:ext cx="3350712" cy="2223369"/>
          </a:xfrm>
          <a:prstGeom prst="wedgeEllipse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2194A31-DD3D-2196-2BA2-0D257E96CBA2}"/>
              </a:ext>
            </a:extLst>
          </p:cNvPr>
          <p:cNvSpPr txBox="1"/>
          <p:nvPr/>
        </p:nvSpPr>
        <p:spPr>
          <a:xfrm>
            <a:off x="4495358" y="1437583"/>
            <a:ext cx="255033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He took the</a:t>
            </a:r>
            <a:endParaRPr lang="en-US" sz="2000" dirty="0"/>
          </a:p>
          <a:p>
            <a:r>
              <a:rPr lang="en-US" sz="2000" dirty="0">
                <a:ea typeface="+mn-lt"/>
                <a:cs typeface="+mn-lt"/>
              </a:rPr>
              <a:t>time to explain things in depth which allowed me to expand my knowledge greatly.</a:t>
            </a:r>
            <a:endParaRPr lang="en-US" sz="2000" dirty="0"/>
          </a:p>
        </p:txBody>
      </p:sp>
      <p:sp>
        <p:nvSpPr>
          <p:cNvPr id="9" name="Thought Bubble: Cloud 8">
            <a:extLst>
              <a:ext uri="{FF2B5EF4-FFF2-40B4-BE49-F238E27FC236}">
                <a16:creationId xmlns:a16="http://schemas.microsoft.com/office/drawing/2014/main" id="{3B81C43D-0773-C09C-6893-635183342F88}"/>
              </a:ext>
            </a:extLst>
          </p:cNvPr>
          <p:cNvSpPr/>
          <p:nvPr/>
        </p:nvSpPr>
        <p:spPr>
          <a:xfrm>
            <a:off x="7863126" y="2933540"/>
            <a:ext cx="3924818" cy="3329834"/>
          </a:xfrm>
          <a:prstGeom prst="cloudCallout">
            <a:avLst/>
          </a:prstGeom>
          <a:solidFill>
            <a:srgbClr val="C283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A16287F-1D74-3211-ED83-B8EFB081F666}"/>
              </a:ext>
            </a:extLst>
          </p:cNvPr>
          <p:cNvSpPr txBox="1"/>
          <p:nvPr/>
        </p:nvSpPr>
        <p:spPr>
          <a:xfrm>
            <a:off x="8744077" y="3444295"/>
            <a:ext cx="240604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My practice assessor always made sure that I had plenty of opportunities to shadow him which</a:t>
            </a:r>
            <a:endParaRPr lang="en-US" dirty="0"/>
          </a:p>
          <a:p>
            <a:r>
              <a:rPr lang="en-US" dirty="0">
                <a:ea typeface="+mn-lt"/>
                <a:cs typeface="+mn-lt"/>
              </a:rPr>
              <a:t>allowed me to feel confident in any area that I worked.</a:t>
            </a:r>
            <a:endParaRPr lang="en-US" dirty="0"/>
          </a:p>
        </p:txBody>
      </p:sp>
      <p:sp>
        <p:nvSpPr>
          <p:cNvPr id="11" name="Speech Bubble: Rectangle 10">
            <a:extLst>
              <a:ext uri="{FF2B5EF4-FFF2-40B4-BE49-F238E27FC236}">
                <a16:creationId xmlns:a16="http://schemas.microsoft.com/office/drawing/2014/main" id="{6C389AD3-46F0-6AAD-D83D-610B486771E3}"/>
              </a:ext>
            </a:extLst>
          </p:cNvPr>
          <p:cNvSpPr/>
          <p:nvPr/>
        </p:nvSpPr>
        <p:spPr>
          <a:xfrm>
            <a:off x="4139472" y="4488712"/>
            <a:ext cx="3235888" cy="2004163"/>
          </a:xfrm>
          <a:prstGeom prst="wedgeRect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Oval 11">
            <a:extLst>
              <a:ext uri="{FF2B5EF4-FFF2-40B4-BE49-F238E27FC236}">
                <a16:creationId xmlns:a16="http://schemas.microsoft.com/office/drawing/2014/main" id="{958C7A91-448F-1A18-9763-F3F0C9D21180}"/>
              </a:ext>
            </a:extLst>
          </p:cNvPr>
          <p:cNvSpPr/>
          <p:nvPr/>
        </p:nvSpPr>
        <p:spPr>
          <a:xfrm>
            <a:off x="546918" y="3852945"/>
            <a:ext cx="3235888" cy="2004163"/>
          </a:xfrm>
          <a:prstGeom prst="wedgeEllipseCallout">
            <a:avLst/>
          </a:prstGeom>
          <a:solidFill>
            <a:srgbClr val="F3AFE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7809A90-BED5-3A68-8301-C7A49F8F4FC1}"/>
              </a:ext>
            </a:extLst>
          </p:cNvPr>
          <p:cNvSpPr txBox="1"/>
          <p:nvPr/>
        </p:nvSpPr>
        <p:spPr>
          <a:xfrm>
            <a:off x="4376945" y="4675185"/>
            <a:ext cx="2875766"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He is more than willing to share his wealth of knowledge and expertise in this placement which benefited me enormously.</a:t>
            </a:r>
            <a:endParaRPr lang="en-US" sz="2000" dirty="0"/>
          </a:p>
        </p:txBody>
      </p:sp>
      <p:sp>
        <p:nvSpPr>
          <p:cNvPr id="14" name="TextBox 13">
            <a:extLst>
              <a:ext uri="{FF2B5EF4-FFF2-40B4-BE49-F238E27FC236}">
                <a16:creationId xmlns:a16="http://schemas.microsoft.com/office/drawing/2014/main" id="{B3E7EB12-8509-98ED-E81F-7B953D329FDA}"/>
              </a:ext>
            </a:extLst>
          </p:cNvPr>
          <p:cNvSpPr txBox="1"/>
          <p:nvPr/>
        </p:nvSpPr>
        <p:spPr>
          <a:xfrm>
            <a:off x="1213870" y="4144536"/>
            <a:ext cx="240604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 also found that the rapport that staff built with service-users/residents was phenomenal. </a:t>
            </a:r>
            <a:endParaRPr lang="en-US" dirty="0"/>
          </a:p>
          <a:p>
            <a:pPr algn="l"/>
            <a:endParaRPr lang="en-US" dirty="0"/>
          </a:p>
        </p:txBody>
      </p:sp>
      <p:sp>
        <p:nvSpPr>
          <p:cNvPr id="3" name="Speech Bubble: Rectangle with Corners Rounded 2">
            <a:extLst>
              <a:ext uri="{FF2B5EF4-FFF2-40B4-BE49-F238E27FC236}">
                <a16:creationId xmlns:a16="http://schemas.microsoft.com/office/drawing/2014/main" id="{90EC080D-79C8-96A2-1837-4B4E42B478E9}"/>
              </a:ext>
            </a:extLst>
          </p:cNvPr>
          <p:cNvSpPr/>
          <p:nvPr/>
        </p:nvSpPr>
        <p:spPr>
          <a:xfrm>
            <a:off x="7562689" y="357028"/>
            <a:ext cx="4504387" cy="2273097"/>
          </a:xfrm>
          <a:prstGeom prst="wedgeRound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E90000D-0606-BD3E-E318-2BFAC8A119AD}"/>
              </a:ext>
            </a:extLst>
          </p:cNvPr>
          <p:cNvSpPr txBox="1"/>
          <p:nvPr/>
        </p:nvSpPr>
        <p:spPr>
          <a:xfrm>
            <a:off x="7632272" y="606096"/>
            <a:ext cx="4365220"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ea typeface="+mn-lt"/>
                <a:cs typeface="+mn-lt"/>
              </a:rPr>
              <a:t>The length of my placement that initially looked endless soon flew past, such that I still miss the place and wouldn’t hesitate to join the team in future or recommend any prospective students or employees to be part of the team. </a:t>
            </a:r>
            <a:endParaRPr lang="en-US" sz="2000" dirty="0"/>
          </a:p>
          <a:p>
            <a:pPr algn="l"/>
            <a:endParaRPr lang="en-US" dirty="0"/>
          </a:p>
        </p:txBody>
      </p:sp>
    </p:spTree>
    <p:extLst>
      <p:ext uri="{BB962C8B-B14F-4D97-AF65-F5344CB8AC3E}">
        <p14:creationId xmlns:p14="http://schemas.microsoft.com/office/powerpoint/2010/main" val="3995025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9986E1-0939-BF04-CEE4-6DA06D940830}"/>
              </a:ext>
            </a:extLst>
          </p:cNvPr>
          <p:cNvSpPr txBox="1"/>
          <p:nvPr/>
        </p:nvSpPr>
        <p:spPr>
          <a:xfrm>
            <a:off x="1435050" y="467101"/>
            <a:ext cx="5293009" cy="3108543"/>
          </a:xfrm>
          <a:prstGeom prst="rect">
            <a:avLst/>
          </a:prstGeom>
          <a:noFill/>
        </p:spPr>
        <p:txBody>
          <a:bodyPr wrap="square" rtlCol="0">
            <a:spAutoFit/>
          </a:bodyPr>
          <a:lstStyle/>
          <a:p>
            <a:pPr algn="ctr"/>
            <a:r>
              <a:rPr lang="en-GB" sz="2800" dirty="0"/>
              <a:t>For information on jobs in Social Care you can either visit our careers website </a:t>
            </a:r>
            <a:r>
              <a:rPr lang="en-GB" sz="2800" dirty="0">
                <a:hlinkClick r:id="rId2"/>
              </a:rPr>
              <a:t>Vacancies - NHS Careers NW</a:t>
            </a:r>
            <a:r>
              <a:rPr lang="en-GB" sz="2800" dirty="0"/>
              <a:t> , each individual Nursing Home/Hospice website or some vacancies are advertised on Indeed</a:t>
            </a:r>
          </a:p>
        </p:txBody>
      </p:sp>
      <p:sp>
        <p:nvSpPr>
          <p:cNvPr id="2" name="TextBox 1">
            <a:extLst>
              <a:ext uri="{FF2B5EF4-FFF2-40B4-BE49-F238E27FC236}">
                <a16:creationId xmlns:a16="http://schemas.microsoft.com/office/drawing/2014/main" id="{2922BF17-20C5-B982-FF19-BC22DA0BD9CA}"/>
              </a:ext>
            </a:extLst>
          </p:cNvPr>
          <p:cNvSpPr txBox="1"/>
          <p:nvPr/>
        </p:nvSpPr>
        <p:spPr>
          <a:xfrm>
            <a:off x="7218947" y="1838425"/>
            <a:ext cx="3878981" cy="2831544"/>
          </a:xfrm>
          <a:prstGeom prst="rect">
            <a:avLst/>
          </a:prstGeom>
          <a:noFill/>
        </p:spPr>
        <p:txBody>
          <a:bodyPr wrap="square" rtlCol="0">
            <a:spAutoFit/>
          </a:bodyPr>
          <a:lstStyle/>
          <a:p>
            <a:r>
              <a:rPr lang="en-GB" sz="2000" dirty="0"/>
              <a:t>Benefits of working in a number of SC settings include:</a:t>
            </a:r>
          </a:p>
          <a:p>
            <a:r>
              <a:rPr lang="en-GB" sz="2000" dirty="0"/>
              <a:t>Free Parking</a:t>
            </a:r>
          </a:p>
          <a:p>
            <a:r>
              <a:rPr lang="en-GB" sz="2000" dirty="0"/>
              <a:t>Free meal option whilst on shift</a:t>
            </a:r>
          </a:p>
          <a:p>
            <a:r>
              <a:rPr lang="en-GB" sz="2000" dirty="0"/>
              <a:t>Annual Payment of NMC registration</a:t>
            </a:r>
          </a:p>
          <a:p>
            <a:r>
              <a:rPr lang="en-GB" sz="2000" dirty="0"/>
              <a:t>Workplace pension scheme</a:t>
            </a:r>
          </a:p>
          <a:p>
            <a:r>
              <a:rPr lang="en-GB" sz="2000"/>
              <a:t>Some offer </a:t>
            </a:r>
            <a:r>
              <a:rPr lang="en-GB" sz="2000" dirty="0"/>
              <a:t>a welcome bonus and attendance bonus</a:t>
            </a:r>
          </a:p>
          <a:p>
            <a:endParaRPr lang="en-GB" dirty="0"/>
          </a:p>
        </p:txBody>
      </p:sp>
      <p:sp>
        <p:nvSpPr>
          <p:cNvPr id="4" name="TextBox 3">
            <a:extLst>
              <a:ext uri="{FF2B5EF4-FFF2-40B4-BE49-F238E27FC236}">
                <a16:creationId xmlns:a16="http://schemas.microsoft.com/office/drawing/2014/main" id="{E66F4C29-D098-CD48-86E6-0688633D15CD}"/>
              </a:ext>
            </a:extLst>
          </p:cNvPr>
          <p:cNvSpPr txBox="1"/>
          <p:nvPr/>
        </p:nvSpPr>
        <p:spPr>
          <a:xfrm>
            <a:off x="1717040" y="4775200"/>
            <a:ext cx="8575040" cy="1292662"/>
          </a:xfrm>
          <a:prstGeom prst="rect">
            <a:avLst/>
          </a:prstGeom>
          <a:noFill/>
        </p:spPr>
        <p:txBody>
          <a:bodyPr wrap="square" rtlCol="0">
            <a:spAutoFit/>
          </a:bodyPr>
          <a:lstStyle/>
          <a:p>
            <a:r>
              <a:rPr lang="en-GB" sz="2400" u="sng" dirty="0"/>
              <a:t>Useful links</a:t>
            </a:r>
          </a:p>
          <a:p>
            <a:r>
              <a:rPr lang="en-US" dirty="0">
                <a:hlinkClick r:id="rId3"/>
              </a:rPr>
              <a:t>Nursing in social care LSC_2022.pdf</a:t>
            </a:r>
            <a:endParaRPr lang="en-US" dirty="0"/>
          </a:p>
          <a:p>
            <a:endParaRPr lang="en-GB" dirty="0"/>
          </a:p>
          <a:p>
            <a:r>
              <a:rPr lang="en-GB" dirty="0">
                <a:hlinkClick r:id="rId4"/>
              </a:rPr>
              <a:t>Social-care-a-rewarding-career_ S4C.pdf</a:t>
            </a:r>
            <a:endParaRPr lang="en-GB" dirty="0"/>
          </a:p>
        </p:txBody>
      </p:sp>
    </p:spTree>
    <p:extLst>
      <p:ext uri="{BB962C8B-B14F-4D97-AF65-F5344CB8AC3E}">
        <p14:creationId xmlns:p14="http://schemas.microsoft.com/office/powerpoint/2010/main" val="324573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C085E-45CB-C6F5-A5BA-E8436E7AFC72}"/>
              </a:ext>
            </a:extLst>
          </p:cNvPr>
          <p:cNvSpPr txBox="1"/>
          <p:nvPr/>
        </p:nvSpPr>
        <p:spPr>
          <a:xfrm>
            <a:off x="3858127" y="224697"/>
            <a:ext cx="5293895" cy="707886"/>
          </a:xfrm>
          <a:prstGeom prst="rect">
            <a:avLst/>
          </a:prstGeom>
          <a:noFill/>
        </p:spPr>
        <p:txBody>
          <a:bodyPr wrap="square" rtlCol="0">
            <a:spAutoFit/>
          </a:bodyPr>
          <a:lstStyle/>
          <a:p>
            <a:r>
              <a:rPr lang="en-GB" sz="4000" u="sng" dirty="0"/>
              <a:t>What is Social Care?</a:t>
            </a:r>
          </a:p>
        </p:txBody>
      </p:sp>
      <p:sp>
        <p:nvSpPr>
          <p:cNvPr id="4" name="TextBox 3">
            <a:extLst>
              <a:ext uri="{FF2B5EF4-FFF2-40B4-BE49-F238E27FC236}">
                <a16:creationId xmlns:a16="http://schemas.microsoft.com/office/drawing/2014/main" id="{7CE3745E-DF3E-F8C4-BA89-964F0B5E2CA5}"/>
              </a:ext>
            </a:extLst>
          </p:cNvPr>
          <p:cNvSpPr txBox="1"/>
          <p:nvPr/>
        </p:nvSpPr>
        <p:spPr>
          <a:xfrm>
            <a:off x="1716506" y="4603091"/>
            <a:ext cx="3590223" cy="461665"/>
          </a:xfrm>
          <a:prstGeom prst="rect">
            <a:avLst/>
          </a:prstGeom>
          <a:noFill/>
        </p:spPr>
        <p:txBody>
          <a:bodyPr wrap="square" rtlCol="0">
            <a:spAutoFit/>
          </a:bodyPr>
          <a:lstStyle/>
          <a:p>
            <a:r>
              <a:rPr lang="en-GB" sz="2400" dirty="0">
                <a:hlinkClick r:id="rId2"/>
              </a:rPr>
              <a:t>Nursing in Social Care</a:t>
            </a:r>
            <a:endParaRPr lang="en-GB" sz="2400" dirty="0"/>
          </a:p>
        </p:txBody>
      </p:sp>
      <p:sp>
        <p:nvSpPr>
          <p:cNvPr id="5" name="TextBox 4">
            <a:extLst>
              <a:ext uri="{FF2B5EF4-FFF2-40B4-BE49-F238E27FC236}">
                <a16:creationId xmlns:a16="http://schemas.microsoft.com/office/drawing/2014/main" id="{E08EA3C3-AA18-F6B5-33F6-5758E2C971EA}"/>
              </a:ext>
            </a:extLst>
          </p:cNvPr>
          <p:cNvSpPr txBox="1"/>
          <p:nvPr/>
        </p:nvSpPr>
        <p:spPr>
          <a:xfrm>
            <a:off x="795688" y="1141023"/>
            <a:ext cx="5120640" cy="2246769"/>
          </a:xfrm>
          <a:prstGeom prst="rect">
            <a:avLst/>
          </a:prstGeom>
          <a:noFill/>
        </p:spPr>
        <p:txBody>
          <a:bodyPr wrap="square" rtlCol="0">
            <a:spAutoFit/>
          </a:bodyPr>
          <a:lstStyle/>
          <a:p>
            <a:r>
              <a:rPr lang="en-US" sz="2000" b="0" i="0" u="none" strike="noStrike" baseline="0" dirty="0">
                <a:latin typeface="Calibri" panose="020F0502020204030204" pitchFamily="34" charset="0"/>
              </a:rPr>
              <a:t>Social Care providers (including Nursing and Residential Homes) often work with people for long periods allowing them to build strong and supportive relationships. Social Care professionals work holistically, frequently working with other services such as housing and the NHS to support vulnerable people. </a:t>
            </a:r>
            <a:endParaRPr lang="en-US" sz="2000" dirty="0">
              <a:latin typeface="Calibri" panose="020F0502020204030204" pitchFamily="34" charset="0"/>
            </a:endParaRPr>
          </a:p>
        </p:txBody>
      </p:sp>
      <p:sp>
        <p:nvSpPr>
          <p:cNvPr id="7" name="TextBox 6">
            <a:extLst>
              <a:ext uri="{FF2B5EF4-FFF2-40B4-BE49-F238E27FC236}">
                <a16:creationId xmlns:a16="http://schemas.microsoft.com/office/drawing/2014/main" id="{5F46E7D4-066C-A1EF-F2CC-456262E0CB1E}"/>
              </a:ext>
            </a:extLst>
          </p:cNvPr>
          <p:cNvSpPr txBox="1"/>
          <p:nvPr/>
        </p:nvSpPr>
        <p:spPr>
          <a:xfrm>
            <a:off x="5916328" y="2694877"/>
            <a:ext cx="5752698" cy="3816429"/>
          </a:xfrm>
          <a:prstGeom prst="rect">
            <a:avLst/>
          </a:prstGeom>
          <a:noFill/>
        </p:spPr>
        <p:txBody>
          <a:bodyPr wrap="square" rtlCol="0">
            <a:spAutoFit/>
          </a:bodyPr>
          <a:lstStyle/>
          <a:p>
            <a:pPr algn="ctr"/>
            <a:r>
              <a:rPr lang="en-GB" sz="3200" u="sng" dirty="0"/>
              <a:t>Who is supported in Social Care settings?</a:t>
            </a:r>
          </a:p>
          <a:p>
            <a:pPr marL="285750" indent="-285750">
              <a:buFont typeface="Arial" panose="020B0604020202020204" pitchFamily="34" charset="0"/>
              <a:buChar char="•"/>
            </a:pPr>
            <a:r>
              <a:rPr lang="en-US" sz="2000" dirty="0">
                <a:ea typeface="+mn-lt"/>
                <a:cs typeface="+mn-lt"/>
              </a:rPr>
              <a:t>Elderly</a:t>
            </a:r>
            <a:endParaRPr lang="en-US" sz="2000" dirty="0"/>
          </a:p>
          <a:p>
            <a:pPr marL="285750" indent="-285750">
              <a:buFont typeface="Arial" panose="020B0604020202020204" pitchFamily="34" charset="0"/>
              <a:buChar char="•"/>
            </a:pPr>
            <a:r>
              <a:rPr lang="en-US" sz="2000" dirty="0">
                <a:ea typeface="+mn-lt"/>
                <a:cs typeface="+mn-lt"/>
              </a:rPr>
              <a:t>People with Dementia</a:t>
            </a:r>
            <a:endParaRPr lang="en-US" sz="2000" dirty="0"/>
          </a:p>
          <a:p>
            <a:pPr marL="285750" indent="-285750">
              <a:buFont typeface="Arial" panose="020B0604020202020204" pitchFamily="34" charset="0"/>
              <a:buChar char="•"/>
            </a:pPr>
            <a:r>
              <a:rPr lang="en-US" sz="2000" dirty="0">
                <a:ea typeface="+mn-lt"/>
                <a:cs typeface="+mn-lt"/>
              </a:rPr>
              <a:t>People with a Mental health need</a:t>
            </a:r>
            <a:endParaRPr lang="en-US" sz="2000" dirty="0"/>
          </a:p>
          <a:p>
            <a:pPr marL="285750" indent="-285750">
              <a:buFont typeface="Arial" panose="020B0604020202020204" pitchFamily="34" charset="0"/>
              <a:buChar char="•"/>
            </a:pPr>
            <a:r>
              <a:rPr lang="en-US" sz="2000" dirty="0">
                <a:ea typeface="+mn-lt"/>
                <a:cs typeface="+mn-lt"/>
              </a:rPr>
              <a:t>People with a Palliative/End of life diagnosis</a:t>
            </a:r>
            <a:endParaRPr lang="en-US" sz="2000" dirty="0"/>
          </a:p>
          <a:p>
            <a:pPr marL="285750" indent="-285750">
              <a:buFont typeface="Arial" panose="020B0604020202020204" pitchFamily="34" charset="0"/>
              <a:buChar char="•"/>
            </a:pPr>
            <a:r>
              <a:rPr lang="en-US" sz="2000" dirty="0">
                <a:ea typeface="+mn-lt"/>
                <a:cs typeface="+mn-lt"/>
              </a:rPr>
              <a:t>People with a Physical disability</a:t>
            </a:r>
          </a:p>
          <a:p>
            <a:pPr marL="285750" indent="-285750">
              <a:buFont typeface="Arial" panose="020B0604020202020204" pitchFamily="34" charset="0"/>
              <a:buChar char="•"/>
            </a:pPr>
            <a:r>
              <a:rPr lang="en-US" sz="2000" dirty="0">
                <a:ea typeface="+mn-lt"/>
                <a:cs typeface="+mn-lt"/>
              </a:rPr>
              <a:t>Sensory impairment</a:t>
            </a:r>
            <a:endParaRPr lang="en-US" sz="2000" dirty="0"/>
          </a:p>
          <a:p>
            <a:pPr marL="285750" indent="-285750">
              <a:buFont typeface="Arial" panose="020B0604020202020204" pitchFamily="34" charset="0"/>
              <a:buChar char="•"/>
            </a:pPr>
            <a:r>
              <a:rPr lang="en-US" sz="2000" dirty="0">
                <a:ea typeface="+mn-lt"/>
                <a:cs typeface="+mn-lt"/>
              </a:rPr>
              <a:t>People with challenging </a:t>
            </a:r>
            <a:r>
              <a:rPr lang="en-US" sz="2000" dirty="0" err="1">
                <a:ea typeface="+mn-lt"/>
                <a:cs typeface="+mn-lt"/>
              </a:rPr>
              <a:t>behaviour</a:t>
            </a:r>
            <a:endParaRPr lang="en-US" sz="2000" dirty="0"/>
          </a:p>
          <a:p>
            <a:pPr marL="285750" indent="-285750">
              <a:buFont typeface="Arial" panose="020B0604020202020204" pitchFamily="34" charset="0"/>
              <a:buChar char="•"/>
            </a:pPr>
            <a:r>
              <a:rPr lang="en-US" sz="2000" dirty="0">
                <a:ea typeface="+mn-lt"/>
                <a:cs typeface="+mn-lt"/>
              </a:rPr>
              <a:t>People with learning disabilities or autistic people</a:t>
            </a:r>
            <a:endParaRPr lang="en-US" sz="2000" dirty="0"/>
          </a:p>
          <a:p>
            <a:endParaRPr lang="en-GB" dirty="0"/>
          </a:p>
        </p:txBody>
      </p:sp>
    </p:spTree>
    <p:extLst>
      <p:ext uri="{BB962C8B-B14F-4D97-AF65-F5344CB8AC3E}">
        <p14:creationId xmlns:p14="http://schemas.microsoft.com/office/powerpoint/2010/main" val="358389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CCBC35-34D2-2FF2-B1A8-246AC523853F}"/>
              </a:ext>
            </a:extLst>
          </p:cNvPr>
          <p:cNvSpPr txBox="1"/>
          <p:nvPr/>
        </p:nvSpPr>
        <p:spPr>
          <a:xfrm>
            <a:off x="3258953" y="45042"/>
            <a:ext cx="5674094" cy="707886"/>
          </a:xfrm>
          <a:prstGeom prst="rect">
            <a:avLst/>
          </a:prstGeom>
          <a:noFill/>
        </p:spPr>
        <p:txBody>
          <a:bodyPr wrap="square" rtlCol="0">
            <a:spAutoFit/>
          </a:bodyPr>
          <a:lstStyle/>
          <a:p>
            <a:r>
              <a:rPr lang="en-GB" sz="4000" dirty="0"/>
              <a:t>Who’s who in Social Care?</a:t>
            </a:r>
          </a:p>
        </p:txBody>
      </p:sp>
      <p:sp>
        <p:nvSpPr>
          <p:cNvPr id="2" name="TextBox 1">
            <a:extLst>
              <a:ext uri="{FF2B5EF4-FFF2-40B4-BE49-F238E27FC236}">
                <a16:creationId xmlns:a16="http://schemas.microsoft.com/office/drawing/2014/main" id="{9473D7C7-1EA1-A029-1034-699C953082D9}"/>
              </a:ext>
            </a:extLst>
          </p:cNvPr>
          <p:cNvSpPr txBox="1"/>
          <p:nvPr/>
        </p:nvSpPr>
        <p:spPr>
          <a:xfrm>
            <a:off x="914934" y="752928"/>
            <a:ext cx="10931625" cy="6186309"/>
          </a:xfrm>
          <a:prstGeom prst="rect">
            <a:avLst/>
          </a:prstGeom>
          <a:noFill/>
        </p:spPr>
        <p:txBody>
          <a:bodyPr wrap="square" rtlCol="0">
            <a:spAutoFit/>
          </a:bodyPr>
          <a:lstStyle/>
          <a:p>
            <a:r>
              <a:rPr lang="en-GB" dirty="0"/>
              <a:t>Carer - </a:t>
            </a:r>
            <a:r>
              <a:rPr lang="en-US" dirty="0"/>
              <a:t>Works with people who need direct care and support, and are responsible for an individual’s overall comfort and independence.</a:t>
            </a:r>
            <a:endParaRPr lang="en-GB" dirty="0"/>
          </a:p>
          <a:p>
            <a:endParaRPr lang="en-GB" dirty="0"/>
          </a:p>
          <a:p>
            <a:r>
              <a:rPr lang="en-GB" dirty="0"/>
              <a:t>Senior Carer - S</a:t>
            </a:r>
            <a:r>
              <a:rPr lang="en-US" dirty="0" err="1"/>
              <a:t>ame</a:t>
            </a:r>
            <a:r>
              <a:rPr lang="en-US" dirty="0"/>
              <a:t> job as a care worker, but often with the additional duties of supervising and supporting a team of care workers. Some senior care workers take on responsibilities for particular areas of work within the service such as end of life care, moving and handling, dementia care or health and safety. </a:t>
            </a:r>
            <a:endParaRPr lang="en-GB" dirty="0"/>
          </a:p>
          <a:p>
            <a:endParaRPr lang="en-GB" dirty="0"/>
          </a:p>
          <a:p>
            <a:r>
              <a:rPr lang="en-GB" dirty="0"/>
              <a:t>Registered Nurse – </a:t>
            </a:r>
            <a:r>
              <a:rPr lang="en-US" dirty="0"/>
              <a:t>work with people who have long-term conditions or who have physical disabilities, people with learning disabilities or individuals with mental health conditions. They assess, plan and evaluate individuals’ care and perform a range of clinical tasks such as taking blood samples and dressing wounds. </a:t>
            </a:r>
            <a:endParaRPr lang="en-GB" dirty="0"/>
          </a:p>
          <a:p>
            <a:endParaRPr lang="en-GB" dirty="0"/>
          </a:p>
          <a:p>
            <a:r>
              <a:rPr lang="en-GB" dirty="0"/>
              <a:t>Clinical Lead - </a:t>
            </a:r>
            <a:r>
              <a:rPr lang="en-US" dirty="0"/>
              <a:t>within social care there are many opportunities for the right person to progress to a senior role within their </a:t>
            </a:r>
            <a:r>
              <a:rPr lang="en-US" dirty="0" err="1"/>
              <a:t>organisation</a:t>
            </a:r>
            <a:r>
              <a:rPr lang="en-US" dirty="0"/>
              <a:t>. Senior managers may have operational responsibility for a group of services or if they are qualified nurses </a:t>
            </a:r>
            <a:r>
              <a:rPr lang="en-US" dirty="0" err="1"/>
              <a:t>specialise</a:t>
            </a:r>
            <a:r>
              <a:rPr lang="en-US" dirty="0"/>
              <a:t> in clinical leadership. </a:t>
            </a:r>
            <a:endParaRPr lang="en-GB" dirty="0"/>
          </a:p>
          <a:p>
            <a:endParaRPr lang="en-GB" dirty="0"/>
          </a:p>
          <a:p>
            <a:r>
              <a:rPr lang="en-GB" dirty="0"/>
              <a:t>Registered Manager - </a:t>
            </a:r>
            <a:r>
              <a:rPr lang="en-US" dirty="0"/>
              <a:t>responsible for the safety and quality of services registered with the CQC. This role involves managing people and being responsible for a service. A registered Manager may also be a practicing nurse and clinical lead. </a:t>
            </a:r>
            <a:endParaRPr lang="en-GB" dirty="0"/>
          </a:p>
          <a:p>
            <a:endParaRPr lang="en-GB" dirty="0"/>
          </a:p>
          <a:p>
            <a:r>
              <a:rPr lang="en-GB" dirty="0"/>
              <a:t>Various other roles may include: Activity Co-Ordinator, Deputy Manager, Nursing Associate, Social Worker, OT Support Worker, Complementary Therapy Support Worker, Social Prescriber, Care Co-Ordinator</a:t>
            </a:r>
          </a:p>
          <a:p>
            <a:endParaRPr lang="en-GB" dirty="0"/>
          </a:p>
        </p:txBody>
      </p:sp>
    </p:spTree>
    <p:extLst>
      <p:ext uri="{BB962C8B-B14F-4D97-AF65-F5344CB8AC3E}">
        <p14:creationId xmlns:p14="http://schemas.microsoft.com/office/powerpoint/2010/main" val="2110474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60FEC4-9817-0A9E-C333-9BF0C77EB341}"/>
              </a:ext>
            </a:extLst>
          </p:cNvPr>
          <p:cNvSpPr txBox="1"/>
          <p:nvPr/>
        </p:nvSpPr>
        <p:spPr>
          <a:xfrm>
            <a:off x="6631806" y="530963"/>
            <a:ext cx="5688531" cy="3323987"/>
          </a:xfrm>
          <a:prstGeom prst="rect">
            <a:avLst/>
          </a:prstGeom>
          <a:noFill/>
        </p:spPr>
        <p:txBody>
          <a:bodyPr wrap="square" rtlCol="0">
            <a:spAutoFit/>
          </a:bodyPr>
          <a:lstStyle/>
          <a:p>
            <a:r>
              <a:rPr lang="en-GB" sz="2400" dirty="0"/>
              <a:t>Health Care Professionals you may come across within social care include:</a:t>
            </a:r>
          </a:p>
          <a:p>
            <a:r>
              <a:rPr lang="en-GB" dirty="0"/>
              <a:t>Activity co-ordinators</a:t>
            </a:r>
          </a:p>
          <a:p>
            <a:r>
              <a:rPr lang="en-GB" dirty="0"/>
              <a:t>Registered managers</a:t>
            </a:r>
          </a:p>
          <a:p>
            <a:r>
              <a:rPr lang="en-GB" dirty="0"/>
              <a:t>District nurses</a:t>
            </a:r>
          </a:p>
          <a:p>
            <a:r>
              <a:rPr lang="en-GB" dirty="0"/>
              <a:t>Social workers</a:t>
            </a:r>
          </a:p>
          <a:p>
            <a:r>
              <a:rPr lang="en-GB" dirty="0"/>
              <a:t>GP’s</a:t>
            </a:r>
          </a:p>
          <a:p>
            <a:r>
              <a:rPr lang="en-GB" dirty="0"/>
              <a:t>Physio’s</a:t>
            </a:r>
          </a:p>
          <a:p>
            <a:r>
              <a:rPr lang="en-GB" dirty="0"/>
              <a:t>Occupational therapists</a:t>
            </a:r>
          </a:p>
          <a:p>
            <a:r>
              <a:rPr lang="en-GB" dirty="0"/>
              <a:t>Palliative care nurses</a:t>
            </a:r>
          </a:p>
          <a:p>
            <a:r>
              <a:rPr lang="en-GB" dirty="0"/>
              <a:t>Podiatrist</a:t>
            </a:r>
          </a:p>
        </p:txBody>
      </p:sp>
      <p:sp>
        <p:nvSpPr>
          <p:cNvPr id="3" name="Speech Bubble: Rectangle with Corners Rounded 2">
            <a:extLst>
              <a:ext uri="{FF2B5EF4-FFF2-40B4-BE49-F238E27FC236}">
                <a16:creationId xmlns:a16="http://schemas.microsoft.com/office/drawing/2014/main" id="{5712924E-6992-BE5C-82F5-1C865F5BAFF5}"/>
              </a:ext>
            </a:extLst>
          </p:cNvPr>
          <p:cNvSpPr/>
          <p:nvPr/>
        </p:nvSpPr>
        <p:spPr>
          <a:xfrm>
            <a:off x="7265871" y="4186989"/>
            <a:ext cx="3848099" cy="2016733"/>
          </a:xfrm>
          <a:prstGeom prst="wedgeRoundRectCallou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F7893B6-7BD0-C20F-0D78-50C77B25D073}"/>
              </a:ext>
            </a:extLst>
          </p:cNvPr>
          <p:cNvSpPr txBox="1"/>
          <p:nvPr/>
        </p:nvSpPr>
        <p:spPr>
          <a:xfrm>
            <a:off x="7265870" y="4264730"/>
            <a:ext cx="3848099" cy="1938992"/>
          </a:xfrm>
          <a:prstGeom prst="rect">
            <a:avLst/>
          </a:prstGeom>
          <a:noFill/>
        </p:spPr>
        <p:txBody>
          <a:bodyPr wrap="square" rtlCol="0">
            <a:spAutoFit/>
          </a:bodyPr>
          <a:lstStyle/>
          <a:p>
            <a:pPr algn="ctr"/>
            <a:r>
              <a:rPr lang="en-US" sz="2000" b="0" i="0" u="none" strike="noStrike" baseline="0" dirty="0">
                <a:solidFill>
                  <a:srgbClr val="000000"/>
                </a:solidFill>
                <a:latin typeface="Calibri" panose="020F0502020204030204" pitchFamily="34" charset="0"/>
              </a:rPr>
              <a:t>The social care sector boasts a wealth of talent who, each day, provide person-led, compassionate, and safe care to our most vulnerable people in society. </a:t>
            </a:r>
            <a:endParaRPr lang="en-GB" sz="2000" dirty="0"/>
          </a:p>
        </p:txBody>
      </p:sp>
      <p:sp>
        <p:nvSpPr>
          <p:cNvPr id="5" name="TextBox 4">
            <a:extLst>
              <a:ext uri="{FF2B5EF4-FFF2-40B4-BE49-F238E27FC236}">
                <a16:creationId xmlns:a16="http://schemas.microsoft.com/office/drawing/2014/main" id="{6E172F7A-A52D-A17D-CEA7-4876D519E23D}"/>
              </a:ext>
            </a:extLst>
          </p:cNvPr>
          <p:cNvSpPr txBox="1"/>
          <p:nvPr/>
        </p:nvSpPr>
        <p:spPr>
          <a:xfrm>
            <a:off x="823498" y="1582340"/>
            <a:ext cx="4899259" cy="3693319"/>
          </a:xfrm>
          <a:prstGeom prst="rect">
            <a:avLst/>
          </a:prstGeom>
          <a:noFill/>
        </p:spPr>
        <p:txBody>
          <a:bodyPr wrap="square" rtlCol="0">
            <a:spAutoFit/>
          </a:bodyPr>
          <a:lstStyle/>
          <a:p>
            <a:pPr eaLnBrk="1" hangingPunct="1"/>
            <a:endParaRPr lang="en-GB" altLang="en-US" sz="1800" dirty="0">
              <a:latin typeface="Abadi" panose="020B0604020104020204" pitchFamily="34" charset="0"/>
            </a:endParaRPr>
          </a:p>
          <a:p>
            <a:pPr marL="285750" indent="-285750" eaLnBrk="1" hangingPunct="1">
              <a:buFont typeface="Wingdings" panose="05000000000000000000" pitchFamily="2" charset="2"/>
              <a:buChar char="v"/>
            </a:pPr>
            <a:r>
              <a:rPr lang="en-GB" altLang="en-US" sz="1800" dirty="0">
                <a:latin typeface="Abadi" panose="020B0604020104020204" pitchFamily="34" charset="0"/>
              </a:rPr>
              <a:t>Working in these care settings and providing c</a:t>
            </a:r>
            <a:r>
              <a:rPr lang="en-US" sz="1800" b="0" i="0" u="none" strike="noStrike" dirty="0">
                <a:effectLst/>
                <a:latin typeface="Abadi" panose="020B0604020104020204" pitchFamily="34" charset="0"/>
              </a:rPr>
              <a:t>are in peoples home environment encourages better health outcomes and helps build relationships</a:t>
            </a:r>
            <a:endParaRPr lang="en-GB" altLang="en-US" sz="1800" dirty="0">
              <a:latin typeface="Abadi" panose="020B0604020104020204" pitchFamily="34" charset="0"/>
            </a:endParaRPr>
          </a:p>
          <a:p>
            <a:pPr marL="285750" indent="-285750" eaLnBrk="1" hangingPunct="1">
              <a:buFont typeface="Wingdings" panose="05000000000000000000" pitchFamily="2" charset="2"/>
              <a:buChar char="v"/>
            </a:pPr>
            <a:r>
              <a:rPr lang="en-US" sz="1800" b="0" i="0" u="none" strike="noStrike" dirty="0">
                <a:effectLst/>
                <a:latin typeface="Abadi" panose="020B0604020104020204" pitchFamily="34" charset="0"/>
              </a:rPr>
              <a:t>Improving individual’s quality of life, as social care provides tailored support plans to meet patient’s holistic needs and improve their overall health and wellbeing.</a:t>
            </a:r>
          </a:p>
          <a:p>
            <a:pPr marL="285750" indent="-285750" eaLnBrk="1" hangingPunct="1">
              <a:buFont typeface="Wingdings" panose="05000000000000000000" pitchFamily="2" charset="2"/>
              <a:buChar char="v"/>
            </a:pPr>
            <a:r>
              <a:rPr lang="en-GB" altLang="en-US" sz="1800" dirty="0">
                <a:latin typeface="Abadi" panose="020B0604020104020204" pitchFamily="34" charset="0"/>
              </a:rPr>
              <a:t>Gives you a different perspective on care</a:t>
            </a:r>
          </a:p>
          <a:p>
            <a:pPr marL="285750" indent="-285750" eaLnBrk="1" hangingPunct="1">
              <a:buFont typeface="Wingdings" panose="05000000000000000000" pitchFamily="2" charset="2"/>
              <a:buChar char="v"/>
            </a:pPr>
            <a:r>
              <a:rPr lang="en-GB" altLang="en-US" sz="1800" dirty="0">
                <a:latin typeface="Abadi" panose="020B0604020104020204" pitchFamily="34" charset="0"/>
              </a:rPr>
              <a:t>There are good career options </a:t>
            </a:r>
          </a:p>
          <a:p>
            <a:pPr marL="285750" indent="-285750" eaLnBrk="1" hangingPunct="1">
              <a:buFont typeface="Wingdings" panose="05000000000000000000" pitchFamily="2" charset="2"/>
              <a:buChar char="v"/>
            </a:pPr>
            <a:r>
              <a:rPr lang="en-GB" altLang="en-US" sz="1800" dirty="0">
                <a:latin typeface="Abadi" panose="020B0604020104020204" pitchFamily="34" charset="0"/>
              </a:rPr>
              <a:t>Autonomous working</a:t>
            </a:r>
          </a:p>
          <a:p>
            <a:pPr eaLnBrk="1" hangingPunct="1"/>
            <a:endParaRPr lang="en-GB" altLang="en-US" sz="1800" dirty="0">
              <a:latin typeface="Abadi" panose="020B0604020104020204" pitchFamily="34" charset="0"/>
            </a:endParaRPr>
          </a:p>
        </p:txBody>
      </p:sp>
      <p:sp>
        <p:nvSpPr>
          <p:cNvPr id="6" name="TextBox 5">
            <a:extLst>
              <a:ext uri="{FF2B5EF4-FFF2-40B4-BE49-F238E27FC236}">
                <a16:creationId xmlns:a16="http://schemas.microsoft.com/office/drawing/2014/main" id="{81E6DC49-A0FB-5FE2-86CF-C211A2ABD2E3}"/>
              </a:ext>
            </a:extLst>
          </p:cNvPr>
          <p:cNvSpPr txBox="1"/>
          <p:nvPr/>
        </p:nvSpPr>
        <p:spPr>
          <a:xfrm>
            <a:off x="1272675" y="393416"/>
            <a:ext cx="4287520" cy="1077218"/>
          </a:xfrm>
          <a:prstGeom prst="rect">
            <a:avLst/>
          </a:prstGeom>
          <a:noFill/>
        </p:spPr>
        <p:txBody>
          <a:bodyPr wrap="square" rtlCol="0">
            <a:spAutoFit/>
          </a:bodyPr>
          <a:lstStyle/>
          <a:p>
            <a:pPr algn="ctr"/>
            <a:r>
              <a:rPr lang="en-GB" sz="3200" u="sng" dirty="0"/>
              <a:t>Why a Placement in Social Care?</a:t>
            </a:r>
          </a:p>
        </p:txBody>
      </p:sp>
      <p:sp>
        <p:nvSpPr>
          <p:cNvPr id="7" name="TextBox 6">
            <a:extLst>
              <a:ext uri="{FF2B5EF4-FFF2-40B4-BE49-F238E27FC236}">
                <a16:creationId xmlns:a16="http://schemas.microsoft.com/office/drawing/2014/main" id="{83F970C3-3E42-B113-C0D9-B4CB3D28AAD1}"/>
              </a:ext>
            </a:extLst>
          </p:cNvPr>
          <p:cNvSpPr txBox="1"/>
          <p:nvPr/>
        </p:nvSpPr>
        <p:spPr>
          <a:xfrm>
            <a:off x="3273128" y="5264255"/>
            <a:ext cx="3594498" cy="1200329"/>
          </a:xfrm>
          <a:prstGeom prst="rect">
            <a:avLst/>
          </a:prstGeom>
          <a:noFill/>
        </p:spPr>
        <p:txBody>
          <a:bodyPr wrap="square" rtlCol="0">
            <a:spAutoFit/>
          </a:bodyPr>
          <a:lstStyle/>
          <a:p>
            <a:r>
              <a:rPr lang="en-US" sz="2400" dirty="0">
                <a:hlinkClick r:id="rId2"/>
              </a:rPr>
              <a:t>Ten myths about being a registered nurse in adult social care on Vimeo</a:t>
            </a:r>
            <a:endParaRPr lang="en-GB" sz="2400" dirty="0"/>
          </a:p>
        </p:txBody>
      </p:sp>
    </p:spTree>
    <p:extLst>
      <p:ext uri="{BB962C8B-B14F-4D97-AF65-F5344CB8AC3E}">
        <p14:creationId xmlns:p14="http://schemas.microsoft.com/office/powerpoint/2010/main" val="4028431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2D2D09-58BF-461D-78B6-FB9A71D8FF6F}"/>
              </a:ext>
            </a:extLst>
          </p:cNvPr>
          <p:cNvSpPr txBox="1"/>
          <p:nvPr/>
        </p:nvSpPr>
        <p:spPr>
          <a:xfrm>
            <a:off x="863600" y="652755"/>
            <a:ext cx="7756620" cy="3231654"/>
          </a:xfrm>
          <a:prstGeom prst="rect">
            <a:avLst/>
          </a:prstGeom>
          <a:noFill/>
        </p:spPr>
        <p:txBody>
          <a:bodyPr wrap="square" rtlCol="0">
            <a:spAutoFit/>
          </a:bodyPr>
          <a:lstStyle/>
          <a:p>
            <a:r>
              <a:rPr lang="en-GB" sz="2400" b="1" dirty="0">
                <a:latin typeface="Calibri" panose="020F0502020204030204" pitchFamily="34" charset="0"/>
                <a:ea typeface="Calibri" panose="020F0502020204030204" pitchFamily="34" charset="0"/>
                <a:cs typeface="Calibri" panose="020F0502020204030204" pitchFamily="34" charset="0"/>
              </a:rPr>
              <a:t>What is a Hospice?</a:t>
            </a:r>
            <a:endParaRPr lang="en-GB" sz="2400" dirty="0">
              <a:latin typeface="Calibri" panose="020F0502020204030204" pitchFamily="34" charset="0"/>
              <a:ea typeface="Calibri" panose="020F0502020204030204" pitchFamily="34" charset="0"/>
              <a:cs typeface="Calibri" panose="020F0502020204030204" pitchFamily="34" charset="0"/>
            </a:endParaRPr>
          </a:p>
          <a:p>
            <a:pPr algn="l"/>
            <a:r>
              <a:rPr lang="en-GB" b="0" i="0" dirty="0">
                <a:effectLst/>
                <a:latin typeface="Calibri" panose="020F0502020204030204" pitchFamily="34" charset="0"/>
                <a:ea typeface="Calibri" panose="020F0502020204030204" pitchFamily="34" charset="0"/>
                <a:cs typeface="Calibri" panose="020F0502020204030204" pitchFamily="34" charset="0"/>
              </a:rPr>
              <a:t>Hospice care aims to improve the quality of life and wellbeing of adults, children and young people who have a terminal illness or a long term condition that cannot be cured, also known as life-limiting. It is free for patients, their carers and family members.</a:t>
            </a:r>
          </a:p>
          <a:p>
            <a:pPr algn="l"/>
            <a:r>
              <a:rPr lang="en-GB" b="0" i="0" dirty="0">
                <a:effectLst/>
                <a:latin typeface="Calibri" panose="020F0502020204030204" pitchFamily="34" charset="0"/>
                <a:ea typeface="Calibri" panose="020F0502020204030204" pitchFamily="34" charset="0"/>
                <a:cs typeface="Calibri" panose="020F0502020204030204" pitchFamily="34" charset="0"/>
              </a:rPr>
              <a:t>Hospice care can be provided at any stage of a person’s condition, not just at the end of their lives.  It can include symptom management, and social, practical, emotional and spiritual support. It helps people live as fully and as well as they can to the end of their lives, however long that may be.  This type of care is also known as palliative care, and can also be provided in other places, such as in a hospital, at home, or in a community setting.</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49BE7375-B550-E143-7C81-1A9E95AA705D}"/>
              </a:ext>
            </a:extLst>
          </p:cNvPr>
          <p:cNvSpPr txBox="1"/>
          <p:nvPr/>
        </p:nvSpPr>
        <p:spPr>
          <a:xfrm>
            <a:off x="3911065" y="0"/>
            <a:ext cx="3792354" cy="707886"/>
          </a:xfrm>
          <a:prstGeom prst="rect">
            <a:avLst/>
          </a:prstGeom>
          <a:noFill/>
        </p:spPr>
        <p:txBody>
          <a:bodyPr wrap="square" rtlCol="0">
            <a:spAutoFit/>
          </a:bodyPr>
          <a:lstStyle/>
          <a:p>
            <a:pPr algn="ctr"/>
            <a:r>
              <a:rPr lang="en-GB" sz="4000" u="sng" dirty="0"/>
              <a:t>Hospices</a:t>
            </a:r>
          </a:p>
        </p:txBody>
      </p:sp>
      <p:sp>
        <p:nvSpPr>
          <p:cNvPr id="4" name="TextBox 3">
            <a:extLst>
              <a:ext uri="{FF2B5EF4-FFF2-40B4-BE49-F238E27FC236}">
                <a16:creationId xmlns:a16="http://schemas.microsoft.com/office/drawing/2014/main" id="{AD36E475-E335-5C88-056A-7478DDE06FCF}"/>
              </a:ext>
            </a:extLst>
          </p:cNvPr>
          <p:cNvSpPr txBox="1"/>
          <p:nvPr/>
        </p:nvSpPr>
        <p:spPr>
          <a:xfrm>
            <a:off x="2204721" y="4015765"/>
            <a:ext cx="9301478" cy="2616101"/>
          </a:xfrm>
          <a:prstGeom prst="rect">
            <a:avLst/>
          </a:prstGeom>
          <a:noFill/>
        </p:spPr>
        <p:txBody>
          <a:bodyPr wrap="square" rtlCol="0">
            <a:spAutoFit/>
          </a:bodyPr>
          <a:lstStyle/>
          <a:p>
            <a:pPr algn="l"/>
            <a:r>
              <a:rPr lang="en-GB" sz="2000" b="1" i="0" dirty="0">
                <a:effectLst/>
                <a:latin typeface="Calibri" panose="020F0502020204030204" pitchFamily="34" charset="0"/>
                <a:ea typeface="Calibri" panose="020F0502020204030204" pitchFamily="34" charset="0"/>
                <a:cs typeface="Calibri" panose="020F0502020204030204" pitchFamily="34" charset="0"/>
              </a:rPr>
              <a:t>Who can get hospice care?</a:t>
            </a:r>
          </a:p>
          <a:p>
            <a:pPr algn="l"/>
            <a:r>
              <a:rPr lang="en-GB" b="0" i="0" dirty="0">
                <a:effectLst/>
                <a:latin typeface="Calibri" panose="020F0502020204030204" pitchFamily="34" charset="0"/>
                <a:ea typeface="Calibri" panose="020F0502020204030204" pitchFamily="34" charset="0"/>
                <a:cs typeface="Calibri" panose="020F0502020204030204" pitchFamily="34" charset="0"/>
              </a:rPr>
              <a:t>People with a terminal illness, or a condition that is long term and can’t be cured (also called life-limiting) can benefit from hospice care. Conditions where hospice care may be beneficial include:</a:t>
            </a:r>
          </a:p>
          <a:p>
            <a:pPr algn="l">
              <a:buFont typeface="Arial" panose="020B0604020202020204" pitchFamily="34" charset="0"/>
              <a:buChar char="•"/>
            </a:pPr>
            <a:r>
              <a:rPr lang="en-GB" b="0" i="0" dirty="0">
                <a:effectLst/>
                <a:latin typeface="Calibri" panose="020F0502020204030204" pitchFamily="34" charset="0"/>
                <a:ea typeface="Calibri" panose="020F0502020204030204" pitchFamily="34" charset="0"/>
                <a:cs typeface="Calibri" panose="020F0502020204030204" pitchFamily="34" charset="0"/>
              </a:rPr>
              <a:t>dementia</a:t>
            </a:r>
          </a:p>
          <a:p>
            <a:pPr algn="l">
              <a:buFont typeface="Arial" panose="020B0604020202020204" pitchFamily="34" charset="0"/>
              <a:buChar char="•"/>
            </a:pPr>
            <a:r>
              <a:rPr lang="en-GB" b="0" i="0" dirty="0">
                <a:effectLst/>
                <a:latin typeface="Calibri" panose="020F0502020204030204" pitchFamily="34" charset="0"/>
                <a:ea typeface="Calibri" panose="020F0502020204030204" pitchFamily="34" charset="0"/>
                <a:cs typeface="Calibri" panose="020F0502020204030204" pitchFamily="34" charset="0"/>
              </a:rPr>
              <a:t>heart, liver and renal failure</a:t>
            </a:r>
          </a:p>
          <a:p>
            <a:pPr algn="l">
              <a:buFont typeface="Arial" panose="020B0604020202020204" pitchFamily="34" charset="0"/>
              <a:buChar char="•"/>
            </a:pPr>
            <a:r>
              <a:rPr lang="en-GB" b="0" i="0" dirty="0">
                <a:effectLst/>
                <a:latin typeface="Calibri" panose="020F0502020204030204" pitchFamily="34" charset="0"/>
                <a:ea typeface="Calibri" panose="020F0502020204030204" pitchFamily="34" charset="0"/>
                <a:cs typeface="Calibri" panose="020F0502020204030204" pitchFamily="34" charset="0"/>
              </a:rPr>
              <a:t>respiratory conditions such as chronic obstructive pulmonary disease (COPD)</a:t>
            </a:r>
          </a:p>
          <a:p>
            <a:pPr algn="l">
              <a:buFont typeface="Arial" panose="020B0604020202020204" pitchFamily="34" charset="0"/>
              <a:buChar char="•"/>
            </a:pPr>
            <a:r>
              <a:rPr lang="en-GB" b="0" i="0" dirty="0">
                <a:effectLst/>
                <a:latin typeface="Calibri" panose="020F0502020204030204" pitchFamily="34" charset="0"/>
                <a:ea typeface="Calibri" panose="020F0502020204030204" pitchFamily="34" charset="0"/>
                <a:cs typeface="Calibri" panose="020F0502020204030204" pitchFamily="34" charset="0"/>
              </a:rPr>
              <a:t>neurological conditions such as motor neurone disease</a:t>
            </a:r>
          </a:p>
          <a:p>
            <a:pPr algn="l">
              <a:buFont typeface="Arial" panose="020B0604020202020204" pitchFamily="34" charset="0"/>
              <a:buChar char="•"/>
            </a:pPr>
            <a:r>
              <a:rPr lang="en-GB" b="0" i="0" dirty="0">
                <a:effectLst/>
                <a:latin typeface="Calibri" panose="020F0502020204030204" pitchFamily="34" charset="0"/>
                <a:ea typeface="Calibri" panose="020F0502020204030204" pitchFamily="34" charset="0"/>
                <a:cs typeface="Calibri" panose="020F0502020204030204" pitchFamily="34" charset="0"/>
              </a:rPr>
              <a:t>frailty</a:t>
            </a:r>
          </a:p>
          <a:p>
            <a:pPr algn="l">
              <a:buFont typeface="Arial" panose="020B0604020202020204" pitchFamily="34" charset="0"/>
              <a:buChar char="•"/>
            </a:pPr>
            <a:r>
              <a:rPr lang="en-GB" b="0" i="0" dirty="0">
                <a:effectLst/>
                <a:latin typeface="Calibri" panose="020F0502020204030204" pitchFamily="34" charset="0"/>
                <a:ea typeface="Calibri" panose="020F0502020204030204" pitchFamily="34" charset="0"/>
                <a:cs typeface="Calibri" panose="020F0502020204030204" pitchFamily="34" charset="0"/>
              </a:rPr>
              <a:t>cancer</a:t>
            </a:r>
          </a:p>
        </p:txBody>
      </p:sp>
      <p:pic>
        <p:nvPicPr>
          <p:cNvPr id="6" name="Picture 5" descr="Close-up of a hand holding a person's hand&#10;&#10;Description automatically generated">
            <a:extLst>
              <a:ext uri="{FF2B5EF4-FFF2-40B4-BE49-F238E27FC236}">
                <a16:creationId xmlns:a16="http://schemas.microsoft.com/office/drawing/2014/main" id="{C60E7943-E4BC-A4CA-7564-E26DCCD3CC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620220" y="1239520"/>
            <a:ext cx="3280296" cy="2189480"/>
          </a:xfrm>
          <a:prstGeom prst="rect">
            <a:avLst/>
          </a:prstGeom>
        </p:spPr>
      </p:pic>
    </p:spTree>
    <p:extLst>
      <p:ext uri="{BB962C8B-B14F-4D97-AF65-F5344CB8AC3E}">
        <p14:creationId xmlns:p14="http://schemas.microsoft.com/office/powerpoint/2010/main" val="147651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BE7375-B550-E143-7C81-1A9E95AA705D}"/>
              </a:ext>
            </a:extLst>
          </p:cNvPr>
          <p:cNvSpPr txBox="1"/>
          <p:nvPr/>
        </p:nvSpPr>
        <p:spPr>
          <a:xfrm>
            <a:off x="3855986" y="358193"/>
            <a:ext cx="5047383" cy="1323439"/>
          </a:xfrm>
          <a:prstGeom prst="rect">
            <a:avLst/>
          </a:prstGeom>
          <a:noFill/>
        </p:spPr>
        <p:txBody>
          <a:bodyPr wrap="square" rtlCol="0">
            <a:spAutoFit/>
          </a:bodyPr>
          <a:lstStyle/>
          <a:p>
            <a:pPr algn="ctr"/>
            <a:r>
              <a:rPr lang="en-GB" sz="4000" u="sng" dirty="0"/>
              <a:t>Who’s who in the Hospice?</a:t>
            </a:r>
          </a:p>
        </p:txBody>
      </p:sp>
      <p:graphicFrame>
        <p:nvGraphicFramePr>
          <p:cNvPr id="4" name="Diagram 3">
            <a:extLst>
              <a:ext uri="{FF2B5EF4-FFF2-40B4-BE49-F238E27FC236}">
                <a16:creationId xmlns:a16="http://schemas.microsoft.com/office/drawing/2014/main" id="{27DF8D96-DC48-D927-5D55-450ADE02B342}"/>
              </a:ext>
            </a:extLst>
          </p:cNvPr>
          <p:cNvGraphicFramePr/>
          <p:nvPr>
            <p:extLst>
              <p:ext uri="{D42A27DB-BD31-4B8C-83A1-F6EECF244321}">
                <p14:modId xmlns:p14="http://schemas.microsoft.com/office/powerpoint/2010/main" val="2852620159"/>
              </p:ext>
            </p:extLst>
          </p:nvPr>
        </p:nvGraphicFramePr>
        <p:xfrm>
          <a:off x="-483938" y="592680"/>
          <a:ext cx="6682607" cy="4426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909571E1-4764-372B-9999-4A62C3E8FD22}"/>
              </a:ext>
            </a:extLst>
          </p:cNvPr>
          <p:cNvSpPr txBox="1"/>
          <p:nvPr/>
        </p:nvSpPr>
        <p:spPr>
          <a:xfrm>
            <a:off x="2342146" y="4918736"/>
            <a:ext cx="7507707" cy="1846659"/>
          </a:xfrm>
          <a:prstGeom prst="rect">
            <a:avLst/>
          </a:prstGeom>
          <a:noFill/>
        </p:spPr>
        <p:txBody>
          <a:bodyPr wrap="square" rtlCol="0">
            <a:spAutoFit/>
          </a:bodyPr>
          <a:lstStyle/>
          <a:p>
            <a:pPr algn="ctr"/>
            <a:r>
              <a:rPr lang="en-GB" sz="2400" u="sng" dirty="0"/>
              <a:t>Career progression within a hospice</a:t>
            </a:r>
          </a:p>
          <a:p>
            <a:pPr algn="ctr"/>
            <a:r>
              <a:rPr lang="en-GB" sz="1800" dirty="0"/>
              <a:t>We currently have 2 nurse associates who have accessed their training as a HCA through the support of the Hospice, with 4 currently undergoing their training.</a:t>
            </a:r>
          </a:p>
          <a:p>
            <a:pPr algn="ctr"/>
            <a:endParaRPr lang="en-GB" sz="1800" dirty="0"/>
          </a:p>
          <a:p>
            <a:pPr algn="ctr"/>
            <a:r>
              <a:rPr lang="en-GB" sz="1800" dirty="0"/>
              <a:t>Nurses are also supported to undertake Advanced Nurse Practitioner qualifications as required. </a:t>
            </a:r>
            <a:endParaRPr lang="en-GB" dirty="0"/>
          </a:p>
        </p:txBody>
      </p:sp>
      <p:graphicFrame>
        <p:nvGraphicFramePr>
          <p:cNvPr id="6" name="Diagram 5">
            <a:extLst>
              <a:ext uri="{FF2B5EF4-FFF2-40B4-BE49-F238E27FC236}">
                <a16:creationId xmlns:a16="http://schemas.microsoft.com/office/drawing/2014/main" id="{C098728D-58B7-8012-B2F6-3315B9CFC682}"/>
              </a:ext>
            </a:extLst>
          </p:cNvPr>
          <p:cNvGraphicFramePr/>
          <p:nvPr>
            <p:extLst>
              <p:ext uri="{D42A27DB-BD31-4B8C-83A1-F6EECF244321}">
                <p14:modId xmlns:p14="http://schemas.microsoft.com/office/powerpoint/2010/main" val="869433500"/>
              </p:ext>
            </p:extLst>
          </p:nvPr>
        </p:nvGraphicFramePr>
        <p:xfrm>
          <a:off x="6198669" y="592680"/>
          <a:ext cx="6692232" cy="44261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22797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E11A7B-3068-7950-E6E5-5A4ED5EA5E9C}"/>
              </a:ext>
            </a:extLst>
          </p:cNvPr>
          <p:cNvSpPr txBox="1"/>
          <p:nvPr/>
        </p:nvSpPr>
        <p:spPr>
          <a:xfrm>
            <a:off x="1545055" y="170948"/>
            <a:ext cx="7886700" cy="584775"/>
          </a:xfrm>
          <a:prstGeom prst="rect">
            <a:avLst/>
          </a:prstGeom>
          <a:noFill/>
        </p:spPr>
        <p:txBody>
          <a:bodyPr wrap="square" rtlCol="0">
            <a:spAutoFit/>
          </a:bodyPr>
          <a:lstStyle/>
          <a:p>
            <a:r>
              <a:rPr lang="en-GB" sz="3200" u="sng" dirty="0"/>
              <a:t>Learning Opportunities</a:t>
            </a:r>
          </a:p>
        </p:txBody>
      </p:sp>
      <p:sp>
        <p:nvSpPr>
          <p:cNvPr id="3" name="TextBox 2">
            <a:extLst>
              <a:ext uri="{FF2B5EF4-FFF2-40B4-BE49-F238E27FC236}">
                <a16:creationId xmlns:a16="http://schemas.microsoft.com/office/drawing/2014/main" id="{18A09E37-A545-CB52-CAF7-57CD8AB8B3F9}"/>
              </a:ext>
            </a:extLst>
          </p:cNvPr>
          <p:cNvSpPr txBox="1"/>
          <p:nvPr/>
        </p:nvSpPr>
        <p:spPr>
          <a:xfrm>
            <a:off x="1229828" y="755723"/>
            <a:ext cx="6105525" cy="6186309"/>
          </a:xfrm>
          <a:prstGeom prst="rect">
            <a:avLst/>
          </a:prstGeom>
          <a:noFill/>
        </p:spPr>
        <p:txBody>
          <a:bodyPr wrap="square" rtlCol="0">
            <a:spAutoFit/>
          </a:bodyPr>
          <a:lstStyle/>
          <a:p>
            <a:pPr algn="l" rtl="0" fontAlgn="base">
              <a:lnSpc>
                <a:spcPct val="150000"/>
              </a:lnSpc>
              <a:buFont typeface="Arial" panose="020B0604020202020204" pitchFamily="34" charset="0"/>
              <a:buChar char="•"/>
            </a:pPr>
            <a:r>
              <a:rPr lang="en-US" b="0" i="0" dirty="0">
                <a:effectLst/>
                <a:latin typeface="Arial" panose="020B0604020202020204" pitchFamily="34" charset="0"/>
              </a:rPr>
              <a:t>Assisting with ADL’s and personal care </a:t>
            </a:r>
          </a:p>
          <a:p>
            <a:pPr algn="l" rtl="0" fontAlgn="base">
              <a:lnSpc>
                <a:spcPct val="150000"/>
              </a:lnSpc>
              <a:buFont typeface="Arial" panose="020B0604020202020204" pitchFamily="34" charset="0"/>
              <a:buChar char="•"/>
            </a:pPr>
            <a:r>
              <a:rPr lang="en-US" dirty="0">
                <a:latin typeface="Arial" panose="020B0604020202020204" pitchFamily="34" charset="0"/>
              </a:rPr>
              <a:t>General observations</a:t>
            </a:r>
          </a:p>
          <a:p>
            <a:pPr algn="l" rtl="0" fontAlgn="base">
              <a:lnSpc>
                <a:spcPct val="150000"/>
              </a:lnSpc>
              <a:buFont typeface="Arial" panose="020B0604020202020204" pitchFamily="34" charset="0"/>
              <a:buChar char="•"/>
            </a:pPr>
            <a:r>
              <a:rPr lang="en-US" b="0" i="0" dirty="0">
                <a:effectLst/>
                <a:latin typeface="Arial" panose="020B0604020202020204" pitchFamily="34" charset="0"/>
              </a:rPr>
              <a:t>Supporting residents with their diet and nutritional needs whilst using appropriate aids to assist when needed </a:t>
            </a:r>
          </a:p>
          <a:p>
            <a:pPr algn="l" rtl="0" fontAlgn="base">
              <a:lnSpc>
                <a:spcPct val="150000"/>
              </a:lnSpc>
              <a:buFont typeface="Arial" panose="020B0604020202020204" pitchFamily="34" charset="0"/>
              <a:buChar char="•"/>
            </a:pPr>
            <a:r>
              <a:rPr lang="en-US" b="0" i="0" dirty="0">
                <a:effectLst/>
                <a:latin typeface="Arial" panose="020B0604020202020204" pitchFamily="34" charset="0"/>
              </a:rPr>
              <a:t>Medication rounds – assisting with daily medications  </a:t>
            </a:r>
          </a:p>
          <a:p>
            <a:pPr algn="l" rtl="0" fontAlgn="base">
              <a:lnSpc>
                <a:spcPct val="150000"/>
              </a:lnSpc>
              <a:buFont typeface="Arial" panose="020B0604020202020204" pitchFamily="34" charset="0"/>
              <a:buChar char="•"/>
            </a:pPr>
            <a:r>
              <a:rPr lang="en-US" b="0" i="0" dirty="0">
                <a:effectLst/>
                <a:latin typeface="Arial" panose="020B0604020202020204" pitchFamily="34" charset="0"/>
              </a:rPr>
              <a:t>Wound care, assessing skin integrity, pressure sores/ulcers, taking swabs </a:t>
            </a:r>
          </a:p>
          <a:p>
            <a:pPr algn="l" rtl="0" fontAlgn="base">
              <a:lnSpc>
                <a:spcPct val="150000"/>
              </a:lnSpc>
              <a:buFont typeface="Arial" panose="020B0604020202020204" pitchFamily="34" charset="0"/>
              <a:buChar char="•"/>
            </a:pPr>
            <a:r>
              <a:rPr lang="en-US" b="0" i="0" dirty="0">
                <a:effectLst/>
                <a:latin typeface="Arial" panose="020B0604020202020204" pitchFamily="34" charset="0"/>
              </a:rPr>
              <a:t>Percutaneous Endoscopic Gastrostomy (PEG) feeds </a:t>
            </a:r>
          </a:p>
          <a:p>
            <a:pPr algn="l" rtl="0" fontAlgn="base">
              <a:lnSpc>
                <a:spcPct val="150000"/>
              </a:lnSpc>
              <a:buFont typeface="Arial" panose="020B0604020202020204" pitchFamily="34" charset="0"/>
              <a:buChar char="•"/>
            </a:pPr>
            <a:r>
              <a:rPr lang="en-US" b="0" i="0" dirty="0">
                <a:effectLst/>
                <a:latin typeface="Arial" panose="020B0604020202020204" pitchFamily="34" charset="0"/>
              </a:rPr>
              <a:t>Diabetes – Diet, Blood sugar levels, Insulin </a:t>
            </a:r>
          </a:p>
          <a:p>
            <a:pPr algn="l" rtl="0" fontAlgn="base">
              <a:lnSpc>
                <a:spcPct val="150000"/>
              </a:lnSpc>
              <a:buFont typeface="Arial" panose="020B0604020202020204" pitchFamily="34" charset="0"/>
              <a:buChar char="•"/>
            </a:pPr>
            <a:r>
              <a:rPr lang="en-US" dirty="0">
                <a:latin typeface="Arial" panose="020B0604020202020204" pitchFamily="34" charset="0"/>
              </a:rPr>
              <a:t>Pain assessment and management, use of syringe drivers</a:t>
            </a:r>
            <a:endParaRPr lang="en-US" b="0" i="0" dirty="0">
              <a:effectLst/>
              <a:latin typeface="Arial" panose="020B0604020202020204" pitchFamily="34" charset="0"/>
            </a:endParaRPr>
          </a:p>
          <a:p>
            <a:pPr algn="l" rtl="0" fontAlgn="base">
              <a:lnSpc>
                <a:spcPct val="150000"/>
              </a:lnSpc>
              <a:buFont typeface="Arial" panose="020B0604020202020204" pitchFamily="34" charset="0"/>
              <a:buChar char="•"/>
            </a:pPr>
            <a:r>
              <a:rPr lang="en-US" b="0" i="0" dirty="0">
                <a:effectLst/>
                <a:latin typeface="Arial" panose="020B0604020202020204" pitchFamily="34" charset="0"/>
              </a:rPr>
              <a:t>Symptom control and End of Life Care</a:t>
            </a:r>
          </a:p>
          <a:p>
            <a:pPr algn="l" rtl="0" fontAlgn="base">
              <a:lnSpc>
                <a:spcPct val="150000"/>
              </a:lnSpc>
              <a:buFont typeface="Arial" panose="020B0604020202020204" pitchFamily="34" charset="0"/>
              <a:buChar char="•"/>
            </a:pPr>
            <a:r>
              <a:rPr lang="en-US" dirty="0">
                <a:latin typeface="Arial" panose="020B0604020202020204" pitchFamily="34" charset="0"/>
              </a:rPr>
              <a:t>Caring for patients with long term conditions, </a:t>
            </a:r>
            <a:r>
              <a:rPr lang="en-US" dirty="0" err="1">
                <a:latin typeface="Arial" panose="020B0604020202020204" pitchFamily="34" charset="0"/>
              </a:rPr>
              <a:t>eg</a:t>
            </a:r>
            <a:r>
              <a:rPr lang="en-US" dirty="0">
                <a:latin typeface="Arial" panose="020B0604020202020204" pitchFamily="34" charset="0"/>
              </a:rPr>
              <a:t> stroke, heart disease, HTN, COPD, Cancer, Osteoporosis</a:t>
            </a:r>
            <a:endParaRPr lang="en-US" b="0" i="0" dirty="0">
              <a:effectLst/>
              <a:latin typeface="Arial" panose="020B0604020202020204" pitchFamily="34" charset="0"/>
            </a:endParaRPr>
          </a:p>
          <a:p>
            <a:endParaRPr lang="en-GB" dirty="0"/>
          </a:p>
        </p:txBody>
      </p:sp>
      <p:pic>
        <p:nvPicPr>
          <p:cNvPr id="6" name="Picture 5" descr="Text&#10;&#10;Description automatically generated">
            <a:extLst>
              <a:ext uri="{FF2B5EF4-FFF2-40B4-BE49-F238E27FC236}">
                <a16:creationId xmlns:a16="http://schemas.microsoft.com/office/drawing/2014/main" id="{A9E36554-9EE1-065D-7E4B-3E20D0E29B7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56151" y="1791410"/>
            <a:ext cx="4526299" cy="2993958"/>
          </a:xfrm>
          <a:prstGeom prst="rect">
            <a:avLst/>
          </a:prstGeom>
        </p:spPr>
      </p:pic>
    </p:spTree>
    <p:extLst>
      <p:ext uri="{BB962C8B-B14F-4D97-AF65-F5344CB8AC3E}">
        <p14:creationId xmlns:p14="http://schemas.microsoft.com/office/powerpoint/2010/main" val="133315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5D32B9-62F3-6132-6EB9-0FC2FD603F12}"/>
              </a:ext>
            </a:extLst>
          </p:cNvPr>
          <p:cNvSpPr txBox="1"/>
          <p:nvPr/>
        </p:nvSpPr>
        <p:spPr>
          <a:xfrm>
            <a:off x="749667" y="314325"/>
            <a:ext cx="5905500" cy="646331"/>
          </a:xfrm>
          <a:prstGeom prst="rect">
            <a:avLst/>
          </a:prstGeom>
          <a:noFill/>
        </p:spPr>
        <p:txBody>
          <a:bodyPr wrap="square" rtlCol="0">
            <a:spAutoFit/>
          </a:bodyPr>
          <a:lstStyle/>
          <a:p>
            <a:r>
              <a:rPr lang="en-GB" sz="3600" dirty="0"/>
              <a:t>Learning Opportunities</a:t>
            </a:r>
          </a:p>
        </p:txBody>
      </p:sp>
      <p:sp>
        <p:nvSpPr>
          <p:cNvPr id="3" name="TextBox 2">
            <a:extLst>
              <a:ext uri="{FF2B5EF4-FFF2-40B4-BE49-F238E27FC236}">
                <a16:creationId xmlns:a16="http://schemas.microsoft.com/office/drawing/2014/main" id="{C46C6982-E9AB-6CF0-CD89-FBD2A3C66E5B}"/>
              </a:ext>
            </a:extLst>
          </p:cNvPr>
          <p:cNvSpPr txBox="1"/>
          <p:nvPr/>
        </p:nvSpPr>
        <p:spPr>
          <a:xfrm>
            <a:off x="826669" y="1538739"/>
            <a:ext cx="4972050" cy="3780522"/>
          </a:xfrm>
          <a:prstGeom prst="rect">
            <a:avLst/>
          </a:prstGeom>
          <a:solidFill>
            <a:schemeClr val="accent6">
              <a:lumMod val="60000"/>
              <a:lumOff val="40000"/>
            </a:schemeClr>
          </a:solidFill>
        </p:spPr>
        <p:txBody>
          <a:bodyPr wrap="square" rtlCol="0">
            <a:spAutoFit/>
          </a:bodyPr>
          <a:lstStyle/>
          <a:p>
            <a:pPr algn="l" rtl="0" fontAlgn="base">
              <a:lnSpc>
                <a:spcPct val="150000"/>
              </a:lnSpc>
              <a:buFont typeface="Arial" panose="020B0604020202020204" pitchFamily="34" charset="0"/>
              <a:buChar char="•"/>
            </a:pPr>
            <a:r>
              <a:rPr lang="en-US" dirty="0">
                <a:solidFill>
                  <a:schemeClr val="bg1"/>
                </a:solidFill>
                <a:latin typeface="Arial" panose="020B0604020202020204" pitchFamily="34" charset="0"/>
              </a:rPr>
              <a:t>Admission and discharge care and planning</a:t>
            </a:r>
          </a:p>
          <a:p>
            <a:pPr algn="l" rtl="0" fontAlgn="base">
              <a:lnSpc>
                <a:spcPct val="150000"/>
              </a:lnSpc>
              <a:buFont typeface="Arial" panose="020B0604020202020204" pitchFamily="34" charset="0"/>
              <a:buChar char="•"/>
            </a:pPr>
            <a:r>
              <a:rPr lang="en-US" b="0" i="0" dirty="0">
                <a:solidFill>
                  <a:schemeClr val="bg1"/>
                </a:solidFill>
                <a:effectLst/>
                <a:latin typeface="Arial" panose="020B0604020202020204" pitchFamily="34" charset="0"/>
              </a:rPr>
              <a:t>Writing and evaluating care plans </a:t>
            </a:r>
          </a:p>
          <a:p>
            <a:pPr algn="l" rtl="0" fontAlgn="base">
              <a:lnSpc>
                <a:spcPct val="150000"/>
              </a:lnSpc>
              <a:buFont typeface="Arial" panose="020B0604020202020204" pitchFamily="34" charset="0"/>
              <a:buChar char="•"/>
            </a:pPr>
            <a:r>
              <a:rPr lang="en-US" b="0" i="0" dirty="0">
                <a:solidFill>
                  <a:schemeClr val="bg1"/>
                </a:solidFill>
                <a:effectLst/>
                <a:latin typeface="Arial" panose="020B0604020202020204" pitchFamily="34" charset="0"/>
              </a:rPr>
              <a:t>Attending MDT meetings – Reviews </a:t>
            </a:r>
          </a:p>
          <a:p>
            <a:pPr algn="l" rtl="0" fontAlgn="base">
              <a:lnSpc>
                <a:spcPct val="150000"/>
              </a:lnSpc>
              <a:buFont typeface="Arial" panose="020B0604020202020204" pitchFamily="34" charset="0"/>
              <a:buChar char="•"/>
            </a:pPr>
            <a:r>
              <a:rPr lang="en-US" dirty="0">
                <a:solidFill>
                  <a:schemeClr val="bg1"/>
                </a:solidFill>
                <a:latin typeface="Arial" panose="020B0604020202020204" pitchFamily="34" charset="0"/>
              </a:rPr>
              <a:t>Psychological wellbeing and safeguarding</a:t>
            </a:r>
          </a:p>
          <a:p>
            <a:pPr fontAlgn="base">
              <a:lnSpc>
                <a:spcPct val="150000"/>
              </a:lnSpc>
              <a:buFont typeface="Arial" panose="020B0604020202020204" pitchFamily="34" charset="0"/>
              <a:buChar char="•"/>
            </a:pPr>
            <a:r>
              <a:rPr lang="en-US" b="0" i="0" dirty="0">
                <a:solidFill>
                  <a:schemeClr val="bg1"/>
                </a:solidFill>
                <a:effectLst/>
                <a:latin typeface="Arial" panose="020B0604020202020204" pitchFamily="34" charset="0"/>
              </a:rPr>
              <a:t>Assessments of mental capacity, best interest’s decisions, risk strategies and </a:t>
            </a:r>
            <a:r>
              <a:rPr lang="en-US" b="0" i="0" dirty="0" err="1">
                <a:solidFill>
                  <a:schemeClr val="bg1"/>
                </a:solidFill>
                <a:effectLst/>
                <a:latin typeface="Arial" panose="020B0604020202020204" pitchFamily="34" charset="0"/>
              </a:rPr>
              <a:t>DoLS</a:t>
            </a:r>
            <a:r>
              <a:rPr lang="en-US" b="0" i="0" dirty="0">
                <a:solidFill>
                  <a:schemeClr val="bg1"/>
                </a:solidFill>
                <a:effectLst/>
                <a:latin typeface="Arial" panose="020B0604020202020204" pitchFamily="34" charset="0"/>
              </a:rPr>
              <a:t> care plans</a:t>
            </a:r>
          </a:p>
          <a:p>
            <a:pPr fontAlgn="base">
              <a:lnSpc>
                <a:spcPct val="150000"/>
              </a:lnSpc>
              <a:buFont typeface="Arial" panose="020B0604020202020204" pitchFamily="34" charset="0"/>
              <a:buChar char="•"/>
            </a:pPr>
            <a:r>
              <a:rPr lang="en-US" dirty="0">
                <a:solidFill>
                  <a:schemeClr val="bg1"/>
                </a:solidFill>
                <a:latin typeface="Arial" panose="020B0604020202020204" pitchFamily="34" charset="0"/>
              </a:rPr>
              <a:t>Management of challenging </a:t>
            </a:r>
            <a:r>
              <a:rPr lang="en-US" dirty="0" err="1">
                <a:solidFill>
                  <a:schemeClr val="bg1"/>
                </a:solidFill>
                <a:latin typeface="Arial" panose="020B0604020202020204" pitchFamily="34" charset="0"/>
              </a:rPr>
              <a:t>behaviour</a:t>
            </a:r>
            <a:endParaRPr lang="en-US" b="0" i="0" dirty="0">
              <a:solidFill>
                <a:schemeClr val="bg1"/>
              </a:solidFill>
              <a:effectLst/>
              <a:latin typeface="Arial" panose="020B0604020202020204" pitchFamily="34" charset="0"/>
            </a:endParaRPr>
          </a:p>
          <a:p>
            <a:pPr fontAlgn="base">
              <a:lnSpc>
                <a:spcPct val="150000"/>
              </a:lnSpc>
              <a:buFont typeface="Arial" panose="020B0604020202020204" pitchFamily="34" charset="0"/>
              <a:buChar char="•"/>
            </a:pPr>
            <a:r>
              <a:rPr lang="en-US" b="0" i="0" dirty="0">
                <a:solidFill>
                  <a:schemeClr val="bg1"/>
                </a:solidFill>
                <a:effectLst/>
                <a:latin typeface="Arial" panose="020B0604020202020204" pitchFamily="34" charset="0"/>
              </a:rPr>
              <a:t>Ward rounds – with GP </a:t>
            </a:r>
          </a:p>
        </p:txBody>
      </p:sp>
      <p:sp>
        <p:nvSpPr>
          <p:cNvPr id="4" name="TextBox 3">
            <a:extLst>
              <a:ext uri="{FF2B5EF4-FFF2-40B4-BE49-F238E27FC236}">
                <a16:creationId xmlns:a16="http://schemas.microsoft.com/office/drawing/2014/main" id="{4246C736-22FA-4672-FFF5-4C58F51B1214}"/>
              </a:ext>
            </a:extLst>
          </p:cNvPr>
          <p:cNvSpPr txBox="1"/>
          <p:nvPr/>
        </p:nvSpPr>
        <p:spPr>
          <a:xfrm>
            <a:off x="6096000" y="2675822"/>
            <a:ext cx="5694949" cy="3780522"/>
          </a:xfrm>
          <a:prstGeom prst="rect">
            <a:avLst/>
          </a:prstGeom>
          <a:solidFill>
            <a:schemeClr val="accent6">
              <a:lumMod val="60000"/>
              <a:lumOff val="40000"/>
            </a:schemeClr>
          </a:solidFill>
        </p:spPr>
        <p:txBody>
          <a:bodyPr wrap="square" rtlCol="0">
            <a:spAutoFit/>
          </a:bodyPr>
          <a:lstStyle/>
          <a:p>
            <a:pPr algn="l" rtl="0" fontAlgn="base">
              <a:lnSpc>
                <a:spcPct val="150000"/>
              </a:lnSpc>
              <a:buFont typeface="Arial" panose="020B0604020202020204" pitchFamily="34" charset="0"/>
              <a:buChar char="•"/>
            </a:pPr>
            <a:r>
              <a:rPr lang="en-US" b="0" i="0" dirty="0">
                <a:solidFill>
                  <a:srgbClr val="000000"/>
                </a:solidFill>
                <a:effectLst/>
                <a:latin typeface="Arial" panose="020B0604020202020204" pitchFamily="34" charset="0"/>
              </a:rPr>
              <a:t>Management of a deteriorating resident</a:t>
            </a:r>
          </a:p>
          <a:p>
            <a:pPr algn="l" rtl="0" fontAlgn="base">
              <a:lnSpc>
                <a:spcPct val="150000"/>
              </a:lnSpc>
              <a:buFont typeface="Arial" panose="020B0604020202020204" pitchFamily="34" charset="0"/>
              <a:buChar char="•"/>
            </a:pPr>
            <a:r>
              <a:rPr lang="en-US" b="0" i="0" dirty="0">
                <a:solidFill>
                  <a:srgbClr val="000000"/>
                </a:solidFill>
                <a:effectLst/>
                <a:latin typeface="Arial" panose="020B0604020202020204" pitchFamily="34" charset="0"/>
              </a:rPr>
              <a:t>Assist with toileting + maintaining dignity and privacy </a:t>
            </a:r>
          </a:p>
          <a:p>
            <a:pPr algn="l" rtl="0" fontAlgn="base">
              <a:lnSpc>
                <a:spcPct val="150000"/>
              </a:lnSpc>
              <a:buFont typeface="Arial" panose="020B0604020202020204" pitchFamily="34" charset="0"/>
              <a:buChar char="•"/>
            </a:pPr>
            <a:r>
              <a:rPr lang="en-US" b="0" i="0" dirty="0">
                <a:solidFill>
                  <a:srgbClr val="000000"/>
                </a:solidFill>
                <a:effectLst/>
                <a:latin typeface="Arial" panose="020B0604020202020204" pitchFamily="34" charset="0"/>
              </a:rPr>
              <a:t>Managing the use of appropriate aids including pans, bottles </a:t>
            </a:r>
            <a:r>
              <a:rPr lang="en-US" dirty="0">
                <a:solidFill>
                  <a:srgbClr val="000000"/>
                </a:solidFill>
                <a:latin typeface="Arial" panose="020B0604020202020204" pitchFamily="34" charset="0"/>
              </a:rPr>
              <a:t>+ </a:t>
            </a:r>
            <a:r>
              <a:rPr lang="en-US" b="0" i="0" dirty="0">
                <a:solidFill>
                  <a:srgbClr val="000000"/>
                </a:solidFill>
                <a:effectLst/>
                <a:latin typeface="Arial" panose="020B0604020202020204" pitchFamily="34" charset="0"/>
              </a:rPr>
              <a:t>commodes and selects correct continence and feminine hygiene products</a:t>
            </a:r>
          </a:p>
          <a:p>
            <a:pPr algn="l" rtl="0" fontAlgn="base">
              <a:lnSpc>
                <a:spcPct val="150000"/>
              </a:lnSpc>
              <a:buFont typeface="Arial" panose="020B0604020202020204" pitchFamily="34" charset="0"/>
              <a:buChar char="•"/>
            </a:pPr>
            <a:r>
              <a:rPr lang="en-US" dirty="0">
                <a:solidFill>
                  <a:srgbClr val="000000"/>
                </a:solidFill>
                <a:latin typeface="Arial" panose="020B0604020202020204" pitchFamily="34" charset="0"/>
              </a:rPr>
              <a:t>P</a:t>
            </a:r>
            <a:r>
              <a:rPr lang="en-US" b="0" i="0" dirty="0">
                <a:solidFill>
                  <a:srgbClr val="000000"/>
                </a:solidFill>
                <a:effectLst/>
                <a:latin typeface="Arial" panose="020B0604020202020204" pitchFamily="34" charset="0"/>
              </a:rPr>
              <a:t>ossible catheterization</a:t>
            </a:r>
            <a:r>
              <a:rPr lang="en-US" dirty="0">
                <a:solidFill>
                  <a:srgbClr val="000000"/>
                </a:solidFill>
                <a:latin typeface="Arial" panose="020B0604020202020204" pitchFamily="34" charset="0"/>
              </a:rPr>
              <a:t> and stoma care</a:t>
            </a:r>
          </a:p>
          <a:p>
            <a:pPr fontAlgn="base">
              <a:lnSpc>
                <a:spcPct val="150000"/>
              </a:lnSpc>
              <a:buFont typeface="Arial" panose="020B0604020202020204" pitchFamily="34" charset="0"/>
              <a:buChar char="•"/>
            </a:pPr>
            <a:r>
              <a:rPr lang="en-US" b="0" i="0" dirty="0">
                <a:solidFill>
                  <a:srgbClr val="000000"/>
                </a:solidFill>
                <a:effectLst/>
                <a:latin typeface="Arial" panose="020B0604020202020204" pitchFamily="34" charset="0"/>
              </a:rPr>
              <a:t>Recognize signs and symptoms of dehydration or fluid retention and accurately record fluid intake and output. </a:t>
            </a:r>
          </a:p>
        </p:txBody>
      </p:sp>
      <p:pic>
        <p:nvPicPr>
          <p:cNvPr id="6" name="Picture 5" descr="Text&#10;&#10;Description automatically generated">
            <a:extLst>
              <a:ext uri="{FF2B5EF4-FFF2-40B4-BE49-F238E27FC236}">
                <a16:creationId xmlns:a16="http://schemas.microsoft.com/office/drawing/2014/main" id="{21A44299-5F6A-66EC-210A-8F096ADDA82F}"/>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58665" y="314325"/>
            <a:ext cx="3169617" cy="2194350"/>
          </a:xfrm>
          <a:prstGeom prst="rect">
            <a:avLst/>
          </a:prstGeom>
        </p:spPr>
      </p:pic>
    </p:spTree>
    <p:extLst>
      <p:ext uri="{BB962C8B-B14F-4D97-AF65-F5344CB8AC3E}">
        <p14:creationId xmlns:p14="http://schemas.microsoft.com/office/powerpoint/2010/main" val="67770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E677C0F-69DC-3AC4-71A0-4730BA2964E8}"/>
              </a:ext>
            </a:extLst>
          </p:cNvPr>
          <p:cNvSpPr/>
          <p:nvPr/>
        </p:nvSpPr>
        <p:spPr>
          <a:xfrm>
            <a:off x="827852" y="1288814"/>
            <a:ext cx="6622814" cy="2361259"/>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A6ABC3F-9F72-9326-C893-DBF078C0E953}"/>
              </a:ext>
            </a:extLst>
          </p:cNvPr>
          <p:cNvSpPr txBox="1"/>
          <p:nvPr/>
        </p:nvSpPr>
        <p:spPr>
          <a:xfrm>
            <a:off x="1689452" y="250205"/>
            <a:ext cx="493272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dirty="0">
                <a:cs typeface="Calibri"/>
              </a:rPr>
              <a:t>Medicines Management</a:t>
            </a:r>
            <a:endParaRPr lang="en-US" sz="3600" u="sng" dirty="0"/>
          </a:p>
        </p:txBody>
      </p:sp>
      <p:sp>
        <p:nvSpPr>
          <p:cNvPr id="3" name="TextBox 2">
            <a:extLst>
              <a:ext uri="{FF2B5EF4-FFF2-40B4-BE49-F238E27FC236}">
                <a16:creationId xmlns:a16="http://schemas.microsoft.com/office/drawing/2014/main" id="{A0C5834E-1882-9987-02E2-5D2537E1AE21}"/>
              </a:ext>
            </a:extLst>
          </p:cNvPr>
          <p:cNvSpPr txBox="1"/>
          <p:nvPr/>
        </p:nvSpPr>
        <p:spPr>
          <a:xfrm>
            <a:off x="1015999" y="1336333"/>
            <a:ext cx="629355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cs typeface="Calibri"/>
              </a:rPr>
              <a:t>Identification of residents</a:t>
            </a:r>
            <a:r>
              <a:rPr lang="en-US" sz="2000" dirty="0">
                <a:cs typeface="Calibri"/>
              </a:rPr>
              <a:t> </a:t>
            </a:r>
          </a:p>
          <a:p>
            <a:r>
              <a:rPr lang="en-US" sz="2000" dirty="0">
                <a:cs typeface="Calibri"/>
              </a:rPr>
              <a:t>Nursing home staff usually know their residents very well, but new, agency staff and student nurses may be unfamiliar with residents. Many medication administration record (MAR) charts allow the possibility of attaching a photograph of the resident to the chart to aid identification and this procedure should be adopted where possible.</a:t>
            </a:r>
          </a:p>
        </p:txBody>
      </p:sp>
      <p:sp>
        <p:nvSpPr>
          <p:cNvPr id="5" name="Rectangle: Rounded Corners 4">
            <a:extLst>
              <a:ext uri="{FF2B5EF4-FFF2-40B4-BE49-F238E27FC236}">
                <a16:creationId xmlns:a16="http://schemas.microsoft.com/office/drawing/2014/main" id="{4D39F361-D87F-EB1D-5E42-91771A939EA9}"/>
              </a:ext>
            </a:extLst>
          </p:cNvPr>
          <p:cNvSpPr/>
          <p:nvPr/>
        </p:nvSpPr>
        <p:spPr>
          <a:xfrm>
            <a:off x="7930443" y="522110"/>
            <a:ext cx="3621853" cy="3659481"/>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478D7E-D144-E21E-FA9C-EEDF072B5FA0}"/>
              </a:ext>
            </a:extLst>
          </p:cNvPr>
          <p:cNvSpPr txBox="1"/>
          <p:nvPr/>
        </p:nvSpPr>
        <p:spPr>
          <a:xfrm>
            <a:off x="8321674" y="694757"/>
            <a:ext cx="3042474"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ea typeface="+mn-lt"/>
                <a:cs typeface="+mn-lt"/>
              </a:rPr>
              <a:t>What is a MAR chart?</a:t>
            </a:r>
          </a:p>
          <a:p>
            <a:r>
              <a:rPr lang="en-US" sz="2000" dirty="0">
                <a:ea typeface="+mn-lt"/>
                <a:cs typeface="+mn-lt"/>
              </a:rPr>
              <a:t>The MAR chart is NOT a prescription sheet. It is a document used to record administration of medicines. The NHS prescription or a written “direction” from the prescriber is the authority for care workers to administer medicines.</a:t>
            </a:r>
            <a:endParaRPr lang="en-US" sz="2000" dirty="0">
              <a:cs typeface="Calibri"/>
            </a:endParaRPr>
          </a:p>
          <a:p>
            <a:pPr algn="l"/>
            <a:endParaRPr lang="en-US" dirty="0">
              <a:cs typeface="Calibri"/>
            </a:endParaRPr>
          </a:p>
        </p:txBody>
      </p:sp>
      <p:sp>
        <p:nvSpPr>
          <p:cNvPr id="7" name="Rectangle: Rounded Corners 6">
            <a:extLst>
              <a:ext uri="{FF2B5EF4-FFF2-40B4-BE49-F238E27FC236}">
                <a16:creationId xmlns:a16="http://schemas.microsoft.com/office/drawing/2014/main" id="{42A8BADB-AF12-A623-F361-65A65E82B208}"/>
              </a:ext>
            </a:extLst>
          </p:cNvPr>
          <p:cNvSpPr/>
          <p:nvPr/>
        </p:nvSpPr>
        <p:spPr>
          <a:xfrm>
            <a:off x="444501" y="3852945"/>
            <a:ext cx="6030148" cy="2417703"/>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92AB9B4-D9AE-66C7-2820-FEC219D33965}"/>
              </a:ext>
            </a:extLst>
          </p:cNvPr>
          <p:cNvSpPr txBox="1"/>
          <p:nvPr/>
        </p:nvSpPr>
        <p:spPr>
          <a:xfrm>
            <a:off x="743186" y="4036494"/>
            <a:ext cx="5432777"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2">
                    <a:lumMod val="60000"/>
                    <a:lumOff val="40000"/>
                  </a:schemeClr>
                </a:solidFill>
                <a:ea typeface="+mn-lt"/>
                <a:cs typeface="+mn-lt"/>
                <a:hlinkClick r:id="rId2">
                  <a:extLst>
                    <a:ext uri="{A12FA001-AC4F-418D-AE19-62706E023703}">
                      <ahyp:hlinkClr xmlns:ahyp="http://schemas.microsoft.com/office/drawing/2018/hyperlinkcolor" val="tx"/>
                    </a:ext>
                  </a:extLst>
                </a:hlinkClick>
              </a:rPr>
              <a:t>Webinar recording: managing medicines in care homes and the community. 25 September 2018 - YouTube</a:t>
            </a:r>
            <a:endParaRPr lang="en-US" dirty="0">
              <a:solidFill>
                <a:schemeClr val="bg2">
                  <a:lumMod val="60000"/>
                  <a:lumOff val="40000"/>
                </a:schemeClr>
              </a:solidFill>
            </a:endParaRPr>
          </a:p>
          <a:p>
            <a:r>
              <a:rPr lang="en-US" dirty="0">
                <a:ea typeface="+mn-lt"/>
                <a:cs typeface="+mn-lt"/>
              </a:rPr>
              <a:t>Webinar approx. 1hr</a:t>
            </a:r>
            <a:endParaRPr lang="en-US" dirty="0"/>
          </a:p>
          <a:p>
            <a:endParaRPr lang="en-US" dirty="0">
              <a:ea typeface="+mn-lt"/>
              <a:cs typeface="+mn-lt"/>
            </a:endParaRPr>
          </a:p>
          <a:p>
            <a:r>
              <a:rPr lang="en-US" dirty="0">
                <a:solidFill>
                  <a:schemeClr val="bg2">
                    <a:lumMod val="60000"/>
                    <a:lumOff val="40000"/>
                  </a:schemeClr>
                </a:solidFill>
                <a:ea typeface="+mn-lt"/>
                <a:cs typeface="+mn-lt"/>
                <a:hlinkClick r:id="rId3">
                  <a:extLst>
                    <a:ext uri="{A12FA001-AC4F-418D-AE19-62706E023703}">
                      <ahyp:hlinkClr xmlns:ahyp="http://schemas.microsoft.com/office/drawing/2018/hyperlinkcolor" val="tx"/>
                    </a:ext>
                  </a:extLst>
                </a:hlinkClick>
              </a:rPr>
              <a:t>Overview | Managing medicines for adults receiving social care in the community | Guidance | NICE</a:t>
            </a:r>
            <a:endParaRPr lang="en-US" dirty="0">
              <a:solidFill>
                <a:schemeClr val="bg2">
                  <a:lumMod val="60000"/>
                  <a:lumOff val="40000"/>
                </a:schemeClr>
              </a:solidFill>
            </a:endParaRPr>
          </a:p>
          <a:p>
            <a:r>
              <a:rPr lang="en-US" dirty="0">
                <a:cs typeface="Calibri"/>
              </a:rPr>
              <a:t>Link to NICE guidelines for meds in social care </a:t>
            </a:r>
            <a:endParaRPr lang="en-US" dirty="0"/>
          </a:p>
        </p:txBody>
      </p:sp>
      <p:sp>
        <p:nvSpPr>
          <p:cNvPr id="9" name="Rectangle: Rounded Corners 8">
            <a:extLst>
              <a:ext uri="{FF2B5EF4-FFF2-40B4-BE49-F238E27FC236}">
                <a16:creationId xmlns:a16="http://schemas.microsoft.com/office/drawing/2014/main" id="{D29FEE75-4CD3-E4BE-19C8-E40DEF79FADE}"/>
              </a:ext>
            </a:extLst>
          </p:cNvPr>
          <p:cNvSpPr/>
          <p:nvPr/>
        </p:nvSpPr>
        <p:spPr>
          <a:xfrm>
            <a:off x="7111999" y="4529666"/>
            <a:ext cx="4336814" cy="1345259"/>
          </a:xfrm>
          <a:prstGeom prst="round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D6294E9-78AE-7E0E-290E-CC3B8A3B0EC8}"/>
              </a:ext>
            </a:extLst>
          </p:cNvPr>
          <p:cNvSpPr txBox="1"/>
          <p:nvPr/>
        </p:nvSpPr>
        <p:spPr>
          <a:xfrm>
            <a:off x="7311906" y="4694463"/>
            <a:ext cx="39370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If you are not confident that you are able to administer the medication to the right resident that don't do it.</a:t>
            </a:r>
          </a:p>
        </p:txBody>
      </p:sp>
    </p:spTree>
    <p:extLst>
      <p:ext uri="{BB962C8B-B14F-4D97-AF65-F5344CB8AC3E}">
        <p14:creationId xmlns:p14="http://schemas.microsoft.com/office/powerpoint/2010/main" val="2258438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TM04033919[[fn=Circuit]]</Template>
  <TotalTime>475</TotalTime>
  <Words>1454</Words>
  <Application>Microsoft Office PowerPoint</Application>
  <PresentationFormat>Widescreen</PresentationFormat>
  <Paragraphs>130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Abadi</vt:lpstr>
      <vt:lpstr>Arial</vt:lpstr>
      <vt:lpstr>Calibri</vt:lpstr>
      <vt:lpstr>Tw Cen MT</vt:lpstr>
      <vt:lpstr>Wingdings</vt:lpstr>
      <vt:lpstr>Circuit</vt:lpstr>
      <vt:lpstr>Social Care AND HOSPICE Placements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Positive 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Care Placements</dc:title>
  <dc:creator>SMITH, Elizabeth (NHS LANCASHIRE AND SOUTH CUMBRIA ICB - 00R)</dc:creator>
  <cp:lastModifiedBy>WILLIAMS, Liz (NHS LANCASHIRE AND SOUTH CUMBRIA INTEGRATED CARE BOARD)</cp:lastModifiedBy>
  <cp:revision>6</cp:revision>
  <dcterms:created xsi:type="dcterms:W3CDTF">2024-11-05T12:27:27Z</dcterms:created>
  <dcterms:modified xsi:type="dcterms:W3CDTF">2025-02-26T12:43:31Z</dcterms:modified>
</cp:coreProperties>
</file>