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4" r:id="rId4"/>
    <p:sldId id="265" r:id="rId5"/>
    <p:sldId id="259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B2DB-6946-4D67-85F0-4A9DED42567A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A5CC3-2089-4714-8DA5-7AB9DE340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curriculum introduced March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A5CC3-2089-4714-8DA5-7AB9DE3409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867B-178B-D2ED-D88D-AF5E0FB6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5A5A-05EB-C94C-C218-1D99C6FDE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DBD1-4556-7854-D573-5975F0CE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8593-BC19-D5E7-57FA-C2A19EFC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BD18-30C6-81D6-8AE3-B57967B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5094-F1C9-A6A2-A243-E4A7944C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868FC-DAB3-B6A3-D6D6-7A5680CA0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DA22-F7A5-A472-B89D-379E55F6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28FD-DC4C-430C-28B7-CE4F531B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A6A7A-8F8D-A95F-93AC-42E6FDC3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4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4F54-EFFC-6A27-75B3-11F8BCADD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98F5D-29FC-FC5B-1471-2B6C136E4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C7C0-9CEA-8A64-7D1A-BEA43CA1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B414-A4C9-558F-8F44-5A8436B5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17F-F1D5-7A06-6668-AAA24142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1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AAF0-7AE7-3F19-705E-3DA8F5F6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7620-C0EE-5D60-557F-16B49E0B9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4F85-E166-8875-213A-374F69C3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D599-50C0-E791-2154-FDDC1704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D1B1-9A68-5F92-DEFA-72A0BB71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2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94C3-3FBB-46F8-3CAB-5C5DFA17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36C92-8D61-4C4A-0EF3-2540F6F0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EF87-CB8D-BCB2-C8B2-76DA8155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806FB-0F6A-E913-BB7D-AEBC549D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7EB15-2C16-B598-A62E-6A110306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CD3D-0ACD-5D2B-DA03-C59E87D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D2FB-E246-78CC-47ED-234E24AF4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B3F65-990C-7970-4709-2DA8590A4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2F75B-C6F5-FF8A-4E71-EDE1D763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329D7-055C-22AF-85FA-B4628E3D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B938F-5B5D-5155-43EF-368CA2E0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2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E582-F369-05E9-D7A5-E747093F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50D5F-7134-3B97-C8A0-C8ABDCA5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2267E-D419-EA47-59E0-1981DB673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7A6F9-F318-4347-E67B-5E9FA73E2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701D4-A0B9-F057-5129-DE7EEABF9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41ED3-D541-C5AB-802E-25BBE006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FA739-D1B2-F6F2-DC03-3D430AD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D12E5-6D49-6D0A-516B-A50C5DDB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D78F-7B74-5724-805A-4B9E2CB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33214-3088-0FA9-1D59-AACDC70A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FA8FB-894F-E7D7-F625-61C462CE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0160F-5B20-0680-F59F-895C0007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5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70053-3EFF-F7F1-3992-6EEA5AFD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7D38A-1E7B-DB36-CD34-D19BF235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0C543-6406-5E89-7E74-D47B0E26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744E-896B-7617-A066-CFB29518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771B-D309-5F06-16DA-369E5C76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ECE77-C4A2-7388-3835-F544D3F24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3DE6E-0C3A-E422-A1A8-7BCCDE15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599D9-2DEC-55D6-B4EA-035ADB99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8CADD-DA6E-2A8B-EF08-8EFD9DF7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58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EED1-755C-F533-3440-630049ED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76A95-2992-E963-CCF0-D4127E878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B1958-370B-6892-E042-F3895E28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DF1AD-EC05-557F-E9BE-1A74C1D0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9D546-6EBD-3D64-98FB-BCCB7FDD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1CC7C-F594-D16B-1182-F980B0C3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97D30-B785-15D0-1A1A-7BB917D8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B501-59D4-181F-2A05-2E9FB89F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DA23-14DB-3217-AB8E-D998FB1B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2E56-A9BD-414F-961F-05F55EFAC045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A4C-1BC8-0D29-AB56-B2C44748B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B0F8-AE19-7E48-2945-A15D3182B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1C71-9630-46B9-A1DB-F171B815A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Slater4@uclan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735436-7ED1-40D9-844E-0AFA1E51F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02" y="4336211"/>
            <a:ext cx="10427898" cy="1552755"/>
          </a:xfrm>
        </p:spPr>
        <p:txBody>
          <a:bodyPr>
            <a:normAutofit fontScale="85000" lnSpcReduction="20000"/>
          </a:bodyPr>
          <a:lstStyle/>
          <a:p>
            <a:r>
              <a:rPr lang="en-GB" sz="6000" dirty="0"/>
              <a:t>Nurse Degree Apprentices</a:t>
            </a:r>
          </a:p>
          <a:p>
            <a:r>
              <a:rPr lang="en-GB" sz="3000" dirty="0"/>
              <a:t>Course Leader Tracey Kearns</a:t>
            </a:r>
          </a:p>
          <a:p>
            <a:r>
              <a:rPr lang="en-GB" sz="3000" dirty="0"/>
              <a:t>tkearns@uclan.ac.uk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FDE3D2F-6CF1-4BA4-B558-19868537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" r="1" b="1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882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223D5-D054-C3DA-5001-F8A73F71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BSc Pre-Registration Nursing – Registered Nurse Degree Apprenticeship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ABEA-D99E-68B2-75C8-2781D2AD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687683" cy="5437875"/>
          </a:xfrm>
        </p:spPr>
        <p:txBody>
          <a:bodyPr anchor="t">
            <a:normAutofit/>
          </a:bodyPr>
          <a:lstStyle/>
          <a:p>
            <a:r>
              <a:rPr lang="en-GB" dirty="0"/>
              <a:t>Course validated for all fields of Nursing</a:t>
            </a:r>
          </a:p>
          <a:p>
            <a:r>
              <a:rPr lang="en-GB" dirty="0"/>
              <a:t>Complete the same modules as the non degree pathway (Direct Entry)</a:t>
            </a:r>
          </a:p>
          <a:p>
            <a:r>
              <a:rPr lang="en-GB" dirty="0"/>
              <a:t>Delivery mode – Attendance at University one day a week</a:t>
            </a:r>
          </a:p>
          <a:p>
            <a:r>
              <a:rPr lang="en-GB" dirty="0"/>
              <a:t>4 year programme – spilt across Part 1, Part 2 and Part 3</a:t>
            </a:r>
          </a:p>
          <a:p>
            <a:r>
              <a:rPr lang="en-GB" dirty="0"/>
              <a:t>Recognition of Prior Learning considered</a:t>
            </a:r>
          </a:p>
          <a:p>
            <a:r>
              <a:rPr lang="en-GB" dirty="0"/>
              <a:t>Integrated EPA</a:t>
            </a:r>
          </a:p>
          <a:p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1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04FD37-1447-7522-B3F7-89DE97A6E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225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2A2B7-52C9-7BB2-5C15-137B4B5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Entry requirements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EDDEFD3-F34D-8715-21E5-F0A762AEB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4275668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UCAS points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104 UCAS points for Adult, Mental Health, Learning Disabilities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120 UCAS points for Children &amp; Young People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Maths</a:t>
            </a:r>
            <a:r>
              <a:rPr lang="en-US" sz="1800" dirty="0">
                <a:solidFill>
                  <a:schemeClr val="bg1"/>
                </a:solidFill>
              </a:rPr>
              <a:t> - Grade C or above (or equivalent) 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English - Grade C or above (or equivalent) </a:t>
            </a:r>
          </a:p>
          <a:p>
            <a:r>
              <a:rPr lang="en-US" sz="1800" dirty="0">
                <a:solidFill>
                  <a:schemeClr val="bg1"/>
                </a:solidFill>
              </a:rPr>
              <a:t>Certificates required at the point of application / entry</a:t>
            </a:r>
          </a:p>
        </p:txBody>
      </p:sp>
    </p:spTree>
    <p:extLst>
      <p:ext uri="{BB962C8B-B14F-4D97-AF65-F5344CB8AC3E}">
        <p14:creationId xmlns:p14="http://schemas.microsoft.com/office/powerpoint/2010/main" val="22505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189C1-35B2-59A5-03AA-F3630994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Applications </a:t>
            </a:r>
          </a:p>
        </p:txBody>
      </p:sp>
      <p:pic>
        <p:nvPicPr>
          <p:cNvPr id="6" name="Content Placeholder 5" descr="Cartoon checklist and pencil">
            <a:extLst>
              <a:ext uri="{FF2B5EF4-FFF2-40B4-BE49-F238E27FC236}">
                <a16:creationId xmlns:a16="http://schemas.microsoft.com/office/drawing/2014/main" id="{1390DAF6-3EBF-9A91-5BF1-6AFEF5CB6B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r="1346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2C7F9-6504-3963-9EC5-A931182D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Initial expression of interest via the Employer</a:t>
            </a:r>
          </a:p>
          <a:p>
            <a:r>
              <a:rPr lang="en-US" sz="2000" dirty="0"/>
              <a:t>Employer to liaise with the Admissions Tutor Kim Slater </a:t>
            </a:r>
            <a:r>
              <a:rPr lang="en-US" sz="2000" dirty="0">
                <a:hlinkClick r:id="rId3"/>
              </a:rPr>
              <a:t>KSlater4@uclan.ac.uk</a:t>
            </a:r>
            <a:endParaRPr lang="en-US" sz="2000" dirty="0"/>
          </a:p>
          <a:p>
            <a:r>
              <a:rPr lang="en-US" sz="2000" dirty="0"/>
              <a:t>Practice partners need to be validated with the Nursing &amp; Midwifery Council</a:t>
            </a:r>
          </a:p>
          <a:p>
            <a:r>
              <a:rPr lang="en-US" sz="2000" dirty="0"/>
              <a:t>Interviews conducted in partnership with the employer and UCLan</a:t>
            </a:r>
          </a:p>
          <a:p>
            <a:r>
              <a:rPr lang="en-US" sz="2000" dirty="0"/>
              <a:t>Interview questions shared by the Higher Education Institute [HEI] – developed in Partnership with Practice partners, HEI and Comensus</a:t>
            </a:r>
          </a:p>
        </p:txBody>
      </p:sp>
    </p:spTree>
    <p:extLst>
      <p:ext uri="{BB962C8B-B14F-4D97-AF65-F5344CB8AC3E}">
        <p14:creationId xmlns:p14="http://schemas.microsoft.com/office/powerpoint/2010/main" val="51270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77203-229D-3B73-95A5-E9A558A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 dirty="0"/>
              <a:t>Learners /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0627-D51C-C63D-45E8-53F2A7EB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Employed a minimum of 30 hours (Apprenticeship Standards) </a:t>
            </a:r>
          </a:p>
          <a:p>
            <a:r>
              <a:rPr lang="en-GB" dirty="0"/>
              <a:t>University day is included in their contracted hours</a:t>
            </a:r>
          </a:p>
          <a:p>
            <a:r>
              <a:rPr lang="en-GB" dirty="0"/>
              <a:t>Placements are managed / sourced by the Employers</a:t>
            </a:r>
          </a:p>
          <a:p>
            <a:r>
              <a:rPr lang="en-GB" dirty="0"/>
              <a:t>Complete 2,300 supernumerary hours</a:t>
            </a:r>
          </a:p>
          <a:p>
            <a:pPr lvl="1"/>
            <a:r>
              <a:rPr lang="en-GB" dirty="0"/>
              <a:t>Note – this is reduced with successful RPL</a:t>
            </a:r>
          </a:p>
          <a:p>
            <a:r>
              <a:rPr lang="en-GB" dirty="0"/>
              <a:t>Need to have exposure to:-</a:t>
            </a:r>
          </a:p>
          <a:p>
            <a:pPr lvl="1"/>
            <a:r>
              <a:rPr lang="en-GB" dirty="0"/>
              <a:t>At home</a:t>
            </a:r>
          </a:p>
          <a:p>
            <a:pPr lvl="1"/>
            <a:r>
              <a:rPr lang="en-GB" dirty="0"/>
              <a:t>Close to Home</a:t>
            </a:r>
          </a:p>
          <a:p>
            <a:pPr lvl="1"/>
            <a:r>
              <a:rPr lang="en-GB" dirty="0"/>
              <a:t>In Patient experiences</a:t>
            </a:r>
          </a:p>
          <a:p>
            <a:pPr lvl="1"/>
            <a:r>
              <a:rPr lang="en-GB" dirty="0"/>
              <a:t>Exposure to all fields of Nursing &amp; night duty</a:t>
            </a:r>
          </a:p>
        </p:txBody>
      </p:sp>
      <p:pic>
        <p:nvPicPr>
          <p:cNvPr id="14" name="Picture 13" descr="Abstract blurred public library with bookshelves">
            <a:extLst>
              <a:ext uri="{FF2B5EF4-FFF2-40B4-BE49-F238E27FC236}">
                <a16:creationId xmlns:a16="http://schemas.microsoft.com/office/drawing/2014/main" id="{55264E77-0DB3-5D3F-3B86-037A8AD11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r="27791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4475-6578-D6E5-0B09-22000D4E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study</a:t>
            </a:r>
          </a:p>
        </p:txBody>
      </p:sp>
      <p:pic>
        <p:nvPicPr>
          <p:cNvPr id="6" name="Content Placeholder 5" descr="Close-up of stacked books">
            <a:extLst>
              <a:ext uri="{FF2B5EF4-FFF2-40B4-BE49-F238E27FC236}">
                <a16:creationId xmlns:a16="http://schemas.microsoft.com/office/drawing/2014/main" id="{A3D3CE64-F7AA-CCC7-53C3-963F82070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31461-4CF8-4B54-943A-9827F10C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178943"/>
            <a:ext cx="5617232" cy="54231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Part 1 – Level 4 – NU1301 (60 credits) &amp; NU1302 (60 credits)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Part 2 – Level 5 – Field specific modules</a:t>
            </a:r>
          </a:p>
          <a:p>
            <a:pPr lvl="1"/>
            <a:r>
              <a:rPr lang="en-GB" dirty="0"/>
              <a:t>Essentials 1 (30 credits)</a:t>
            </a:r>
          </a:p>
          <a:p>
            <a:pPr lvl="1"/>
            <a:r>
              <a:rPr lang="en-GB" dirty="0"/>
              <a:t>Nursing practice 1 (30 credits)</a:t>
            </a:r>
          </a:p>
          <a:p>
            <a:pPr lvl="1"/>
            <a:r>
              <a:rPr lang="en-GB" dirty="0"/>
              <a:t>Essentials 2 (30 credits)</a:t>
            </a:r>
          </a:p>
          <a:p>
            <a:pPr lvl="1"/>
            <a:r>
              <a:rPr lang="en-GB" dirty="0"/>
              <a:t>Nursing practice 2 (30 </a:t>
            </a:r>
            <a:r>
              <a:rPr lang="en-GB"/>
              <a:t>credits)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Part 3 – Level 6 – NU3373 (60 credits) and field specific Nursing practice module (60 credits)</a:t>
            </a:r>
          </a:p>
          <a:p>
            <a:endParaRPr lang="en-GB" dirty="0"/>
          </a:p>
          <a:p>
            <a:r>
              <a:rPr lang="en-GB" dirty="0"/>
              <a:t>Variety of assessment methods </a:t>
            </a:r>
          </a:p>
        </p:txBody>
      </p:sp>
    </p:spTree>
    <p:extLst>
      <p:ext uri="{BB962C8B-B14F-4D97-AF65-F5344CB8AC3E}">
        <p14:creationId xmlns:p14="http://schemas.microsoft.com/office/powerpoint/2010/main" val="63238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ands holding heart">
            <a:extLst>
              <a:ext uri="{FF2B5EF4-FFF2-40B4-BE49-F238E27FC236}">
                <a16:creationId xmlns:a16="http://schemas.microsoft.com/office/drawing/2014/main" id="{FE77E6AE-CFEA-E1B2-9E44-FFF186FAA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A5DDD-4137-A4B4-22E2-BCBEF521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3A2A5-66FA-ABF4-3666-E1BEB2154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046" y="1895168"/>
            <a:ext cx="4981754" cy="42817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Course Leader / Deputy Course Leader</a:t>
            </a:r>
          </a:p>
          <a:p>
            <a:r>
              <a:rPr lang="en-US" sz="2000" dirty="0"/>
              <a:t>Personal Tutor</a:t>
            </a:r>
          </a:p>
          <a:p>
            <a:r>
              <a:rPr lang="en-US" sz="2000" dirty="0"/>
              <a:t>Apprentice Educator</a:t>
            </a:r>
          </a:p>
          <a:p>
            <a:pPr lvl="1"/>
            <a:r>
              <a:rPr lang="en-US" sz="1600" dirty="0"/>
              <a:t>Conduct tripartite reviews</a:t>
            </a:r>
          </a:p>
          <a:p>
            <a:pPr lvl="1"/>
            <a:r>
              <a:rPr lang="en-US" sz="1600" dirty="0"/>
              <a:t>Provide </a:t>
            </a:r>
            <a:r>
              <a:rPr lang="en-US" sz="1600" dirty="0" err="1"/>
              <a:t>Onefile</a:t>
            </a:r>
            <a:r>
              <a:rPr lang="en-US" sz="1600" dirty="0"/>
              <a:t> drop in sessions</a:t>
            </a:r>
          </a:p>
          <a:p>
            <a:r>
              <a:rPr lang="en-US" sz="2000" dirty="0"/>
              <a:t>Academic Assessor</a:t>
            </a:r>
          </a:p>
          <a:p>
            <a:r>
              <a:rPr lang="en-US" sz="2000" dirty="0"/>
              <a:t>Practice Assessor / Practice Supervisor</a:t>
            </a:r>
          </a:p>
          <a:p>
            <a:r>
              <a:rPr lang="en-US" sz="2000" dirty="0"/>
              <a:t>Practice Education Facilitator</a:t>
            </a:r>
          </a:p>
          <a:p>
            <a:pPr marL="0" indent="0">
              <a:buNone/>
            </a:pPr>
            <a:r>
              <a:rPr lang="en-US" sz="2000" dirty="0"/>
              <a:t>Wider UCLan support</a:t>
            </a:r>
          </a:p>
          <a:p>
            <a:r>
              <a:rPr lang="en-US" sz="2000" dirty="0"/>
              <a:t>Health and Well being services</a:t>
            </a:r>
          </a:p>
          <a:p>
            <a:r>
              <a:rPr lang="en-US" sz="2000" dirty="0"/>
              <a:t>WISER – academic workshops</a:t>
            </a:r>
          </a:p>
        </p:txBody>
      </p:sp>
    </p:spTree>
    <p:extLst>
      <p:ext uri="{BB962C8B-B14F-4D97-AF65-F5344CB8AC3E}">
        <p14:creationId xmlns:p14="http://schemas.microsoft.com/office/powerpoint/2010/main" val="397439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3D black question marks with one yellow question mark">
            <a:extLst>
              <a:ext uri="{FF2B5EF4-FFF2-40B4-BE49-F238E27FC236}">
                <a16:creationId xmlns:a16="http://schemas.microsoft.com/office/drawing/2014/main" id="{FCBC7F36-B9E4-C6C8-8C08-FD4E0BB3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13810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3817B7C-07DE-1CF2-5B9D-D81C36F7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97093"/>
            <a:ext cx="5692774" cy="164884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alpha val="80000"/>
                  </a:schemeClr>
                </a:solidFill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257731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F34BCA792AC4A91D7A7608E97C72B" ma:contentTypeVersion="19" ma:contentTypeDescription="Create a new document." ma:contentTypeScope="" ma:versionID="b107bf95f8aa8960c842a437a12c7a92">
  <xsd:schema xmlns:xsd="http://www.w3.org/2001/XMLSchema" xmlns:xs="http://www.w3.org/2001/XMLSchema" xmlns:p="http://schemas.microsoft.com/office/2006/metadata/properties" xmlns:ns1="http://schemas.microsoft.com/sharepoint/v3" xmlns:ns2="5a248e4d-7bd6-47d8-8f91-a4de9969458a" xmlns:ns3="73b5c135-bdd0-4200-b9e2-8c09b7278759" targetNamespace="http://schemas.microsoft.com/office/2006/metadata/properties" ma:root="true" ma:fieldsID="7bedc655ca89be5161930a6a580e81f5" ns1:_="" ns2:_="" ns3:_="">
    <xsd:import namespace="http://schemas.microsoft.com/sharepoint/v3"/>
    <xsd:import namespace="5a248e4d-7bd6-47d8-8f91-a4de9969458a"/>
    <xsd:import namespace="73b5c135-bdd0-4200-b9e2-8c09b72787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48e4d-7bd6-47d8-8f91-a4de996945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3f2c40-fa99-47db-9d1a-8ff4424ddde0}" ma:internalName="TaxCatchAll" ma:showField="CatchAllData" ma:web="5a248e4d-7bd6-47d8-8f91-a4de99694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5c135-bdd0-4200-b9e2-8c09b7278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3b5c135-bdd0-4200-b9e2-8c09b7278759" xsi:nil="true"/>
    <_ip_UnifiedCompliancePolicyUIAction xmlns="http://schemas.microsoft.com/sharepoint/v3" xsi:nil="true"/>
    <_ip_UnifiedCompliancePolicyProperties xmlns="http://schemas.microsoft.com/sharepoint/v3" xsi:nil="true"/>
    <SharedWithUsers xmlns="5a248e4d-7bd6-47d8-8f91-a4de9969458a">
      <UserInfo>
        <DisplayName/>
        <AccountId xsi:nil="true"/>
        <AccountType/>
      </UserInfo>
    </SharedWithUsers>
    <lcf76f155ced4ddcb4097134ff3c332f xmlns="73b5c135-bdd0-4200-b9e2-8c09b7278759">
      <Terms xmlns="http://schemas.microsoft.com/office/infopath/2007/PartnerControls"/>
    </lcf76f155ced4ddcb4097134ff3c332f>
    <TaxCatchAll xmlns="5a248e4d-7bd6-47d8-8f91-a4de9969458a" xsi:nil="true"/>
  </documentManagement>
</p:properties>
</file>

<file path=customXml/itemProps1.xml><?xml version="1.0" encoding="utf-8"?>
<ds:datastoreItem xmlns:ds="http://schemas.openxmlformats.org/officeDocument/2006/customXml" ds:itemID="{D32C73C7-CBFD-4531-AA71-1C7171E6B9BB}"/>
</file>

<file path=customXml/itemProps2.xml><?xml version="1.0" encoding="utf-8"?>
<ds:datastoreItem xmlns:ds="http://schemas.openxmlformats.org/officeDocument/2006/customXml" ds:itemID="{38924915-12A8-4AE3-B7F2-32B3E5744F73}"/>
</file>

<file path=customXml/itemProps3.xml><?xml version="1.0" encoding="utf-8"?>
<ds:datastoreItem xmlns:ds="http://schemas.openxmlformats.org/officeDocument/2006/customXml" ds:itemID="{032D24DF-9BAF-422A-AD89-09AA184309DC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384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BSc Pre-Registration Nursing – Registered Nurse Degree Apprenticeship</vt:lpstr>
      <vt:lpstr>Entry requirements</vt:lpstr>
      <vt:lpstr>Applications </vt:lpstr>
      <vt:lpstr>Learners / Employers</vt:lpstr>
      <vt:lpstr>Academic study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Tracey Kearns (School of Nursing and Midwifery)</dc:creator>
  <cp:lastModifiedBy>Tracey Kearns (School of Nursing and Midwifery)</cp:lastModifiedBy>
  <cp:revision>4</cp:revision>
  <dcterms:created xsi:type="dcterms:W3CDTF">2023-09-15T11:56:18Z</dcterms:created>
  <dcterms:modified xsi:type="dcterms:W3CDTF">2024-04-25T09:49:37Z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0x0101005A7F34BCA792AC4A91D7A7608E97C72B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