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93521" r:id="rId4"/>
  </p:sldMasterIdLst>
  <p:sldIdLst>
    <p:sldId id="256" r:id="rId5"/>
    <p:sldId id="272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1" r:id="rId18"/>
    <p:sldId id="269" r:id="rId19"/>
  </p:sldIdLst>
  <p:sldSz cx="9144000" cy="5143500" type="screen16x9"/>
  <p:notesSz cx="6858000" cy="9144000"/>
  <p:embeddedFontLst>
    <p:embeddedFont>
      <p:font typeface="Figtree" panose="020B0604020202020204" charset="0"/>
      <p:regular r:id="rId20"/>
      <p:bold r:id="rId21"/>
      <p:italic r:id="rId22"/>
      <p:boldItalic r:id="rId23"/>
    </p:embeddedFont>
    <p:embeddedFont>
      <p:font typeface="Figtree Lancashire" pitchFamily="2" charset="0"/>
      <p:regular r:id="rId24"/>
      <p:bold r:id="rId25"/>
      <p:italic r:id="rId26"/>
      <p:boldItalic r:id="rId27"/>
    </p:embeddedFont>
    <p:embeddedFont>
      <p:font typeface="Figtree Lancashire ExtBd" pitchFamily="2" charset="0"/>
      <p:bold r:id="rId28"/>
      <p:boldItalic r:id="rId29"/>
    </p:embeddedFont>
    <p:embeddedFont>
      <p:font typeface="Figtree Lancashire Med" pitchFamily="2" charset="0"/>
      <p:regular r:id="rId30"/>
      <p: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34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ncashire Title Blue">
    <p:bg>
      <p:bgPr>
        <a:solidFill>
          <a:srgbClr val="0D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6690" y="2132949"/>
            <a:ext cx="4358427" cy="1163391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3200" b="1" i="0" spc="0" baseline="0">
                <a:solidFill>
                  <a:srgbClr val="FFFFFF"/>
                </a:solidFill>
                <a:latin typeface="+mn-lt"/>
                <a:cs typeface="Figtree Black" pitchFamily="2" charset="0"/>
              </a:defRPr>
            </a:lvl1pPr>
          </a:lstStyle>
          <a:p>
            <a:r>
              <a:rPr lang="en-US" dirty="0"/>
              <a:t>Presentation titles should be concise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6690" y="3296341"/>
            <a:ext cx="3652092" cy="727843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 baseline="0">
                <a:solidFill>
                  <a:srgbClr val="FFFFFF"/>
                </a:solidFill>
                <a:latin typeface="Figtree Lancashire Med" pitchFamily="2" charset="0"/>
                <a:cs typeface="Figtree Lancashire Med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subtitles should support the main title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8729" y="471537"/>
            <a:ext cx="2378933" cy="8912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6FEA74-AF22-1D54-7056-12D195630B70}"/>
              </a:ext>
            </a:extLst>
          </p:cNvPr>
          <p:cNvSpPr txBox="1"/>
          <p:nvPr/>
        </p:nvSpPr>
        <p:spPr>
          <a:xfrm>
            <a:off x="1156690" y="4516505"/>
            <a:ext cx="3974024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150" b="0" i="0" dirty="0">
                <a:solidFill>
                  <a:schemeClr val="bg1"/>
                </a:solidFill>
                <a:latin typeface="Figtree" pitchFamily="2" charset="0"/>
                <a:cs typeface="Avenir Next Medium"/>
              </a:rPr>
              <a:t>Where opportunity creates success</a:t>
            </a:r>
          </a:p>
        </p:txBody>
      </p:sp>
    </p:spTree>
    <p:extLst>
      <p:ext uri="{BB962C8B-B14F-4D97-AF65-F5344CB8AC3E}">
        <p14:creationId xmlns:p14="http://schemas.microsoft.com/office/powerpoint/2010/main" val="242341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cashire Text - 1 col">
    <p:bg>
      <p:bgPr>
        <a:solidFill>
          <a:srgbClr val="E3E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0127" y="121296"/>
            <a:ext cx="6384680" cy="642468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2000" b="1" i="0" baseline="0">
                <a:solidFill>
                  <a:srgbClr val="34516C"/>
                </a:solidFill>
                <a:latin typeface="Figtree Lancashire" pitchFamily="2" charset="0"/>
                <a:cs typeface="Figtree Lancashire" pitchFamily="2" charset="0"/>
              </a:defRPr>
            </a:lvl1pPr>
          </a:lstStyle>
          <a:p>
            <a:r>
              <a:rPr lang="en-US" dirty="0"/>
              <a:t>Slide titles should be clear and captivating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127" y="1200151"/>
            <a:ext cx="6384680" cy="3394472"/>
          </a:xfrm>
        </p:spPr>
        <p:txBody>
          <a:bodyPr lIns="0" tIns="0" rIns="0" bIns="0" anchor="t" anchorCtr="0">
            <a:noAutofit/>
          </a:bodyPr>
          <a:lstStyle>
            <a:lvl1pPr marL="180000" indent="-180000" algn="l">
              <a:spcBef>
                <a:spcPts val="900"/>
              </a:spcBef>
              <a:defRPr sz="1400" b="0" i="0">
                <a:solidFill>
                  <a:srgbClr val="34516C"/>
                </a:solidFill>
                <a:latin typeface="+mn-lt"/>
                <a:cs typeface="Figtree" pitchFamily="2" charset="0"/>
              </a:defRPr>
            </a:lvl1pPr>
            <a:lvl2pPr marL="396000" indent="-180000" algn="l">
              <a:spcBef>
                <a:spcPts val="450"/>
              </a:spcBef>
              <a:defRPr sz="1400" b="0" i="0">
                <a:solidFill>
                  <a:srgbClr val="34516C"/>
                </a:solidFill>
                <a:latin typeface="+mn-lt"/>
                <a:cs typeface="Figtree" pitchFamily="2" charset="0"/>
              </a:defRPr>
            </a:lvl2pPr>
            <a:lvl3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20271" y="286335"/>
            <a:ext cx="1179159" cy="44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9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cashire Text - 2 col">
    <p:bg>
      <p:bgPr>
        <a:solidFill>
          <a:srgbClr val="E3E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0127" y="121296"/>
            <a:ext cx="6384680" cy="642468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2000" b="1" i="0" baseline="0">
                <a:solidFill>
                  <a:srgbClr val="34516C"/>
                </a:solidFill>
                <a:latin typeface="Figtree Lancashire" pitchFamily="2" charset="0"/>
                <a:cs typeface="Figtree Lancashire" pitchFamily="2" charset="0"/>
              </a:defRPr>
            </a:lvl1pPr>
          </a:lstStyle>
          <a:p>
            <a:r>
              <a:rPr lang="en-US" dirty="0"/>
              <a:t>Text can work in single or multiple 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127" y="1200151"/>
            <a:ext cx="3801921" cy="3394472"/>
          </a:xfrm>
        </p:spPr>
        <p:txBody>
          <a:bodyPr lIns="0" tIns="0" rIns="0" bIns="0" anchor="t" anchorCtr="0">
            <a:noAutofit/>
          </a:bodyPr>
          <a:lstStyle>
            <a:lvl1pPr marL="180000" indent="-180000" algn="l">
              <a:spcBef>
                <a:spcPts val="900"/>
              </a:spcBef>
              <a:defRPr sz="1400" b="0" i="0">
                <a:solidFill>
                  <a:srgbClr val="34516C"/>
                </a:solidFill>
                <a:latin typeface="+mn-lt"/>
                <a:cs typeface="Figtree" pitchFamily="2" charset="0"/>
              </a:defRPr>
            </a:lvl1pPr>
            <a:lvl2pPr marL="396000" indent="-180000" algn="l">
              <a:spcBef>
                <a:spcPts val="450"/>
              </a:spcBef>
              <a:defRPr sz="1400" b="0" i="0">
                <a:solidFill>
                  <a:srgbClr val="34516C"/>
                </a:solidFill>
                <a:latin typeface="+mn-lt"/>
                <a:cs typeface="Figtree" pitchFamily="2" charset="0"/>
              </a:defRPr>
            </a:lvl2pPr>
            <a:lvl3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20271" y="286335"/>
            <a:ext cx="1179159" cy="441754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4691952" y="1200151"/>
            <a:ext cx="3801921" cy="3394472"/>
          </a:xfrm>
        </p:spPr>
        <p:txBody>
          <a:bodyPr lIns="0" tIns="0" rIns="0" bIns="0" anchor="t" anchorCtr="0">
            <a:noAutofit/>
          </a:bodyPr>
          <a:lstStyle>
            <a:lvl1pPr marL="180000" indent="-180000" algn="l">
              <a:spcBef>
                <a:spcPts val="900"/>
              </a:spcBef>
              <a:defRPr sz="1400" b="0" i="0">
                <a:solidFill>
                  <a:srgbClr val="34516C"/>
                </a:solidFill>
                <a:latin typeface="+mn-lt"/>
                <a:cs typeface="Figtree" pitchFamily="2" charset="0"/>
              </a:defRPr>
            </a:lvl1pPr>
            <a:lvl2pPr marL="396000" indent="-180000" algn="l">
              <a:spcBef>
                <a:spcPts val="450"/>
              </a:spcBef>
              <a:defRPr sz="1400" b="0" i="0">
                <a:solidFill>
                  <a:srgbClr val="34516C"/>
                </a:solidFill>
                <a:latin typeface="+mn-lt"/>
                <a:cs typeface="Figtree" pitchFamily="2" charset="0"/>
              </a:defRPr>
            </a:lvl2pPr>
            <a:lvl3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64618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cashire Text - 3 col">
    <p:bg>
      <p:bgPr>
        <a:solidFill>
          <a:srgbClr val="E3E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0127" y="121296"/>
            <a:ext cx="6384680" cy="642468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2000" b="1" i="0" baseline="0">
                <a:solidFill>
                  <a:srgbClr val="34516C"/>
                </a:solidFill>
                <a:latin typeface="Figtree Lancashire" pitchFamily="2" charset="0"/>
                <a:cs typeface="Figtree Lancashire" pitchFamily="2" charset="0"/>
              </a:defRPr>
            </a:lvl1pPr>
          </a:lstStyle>
          <a:p>
            <a:r>
              <a:rPr lang="en-US" dirty="0"/>
              <a:t>Text can work alongside imagery and charts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127" y="1200151"/>
            <a:ext cx="2424925" cy="3394472"/>
          </a:xfrm>
        </p:spPr>
        <p:txBody>
          <a:bodyPr lIns="0" tIns="0" rIns="0" bIns="0" anchor="t" anchorCtr="0">
            <a:noAutofit/>
          </a:bodyPr>
          <a:lstStyle>
            <a:lvl1pPr marL="180000" indent="-180000" algn="l">
              <a:spcBef>
                <a:spcPts val="900"/>
              </a:spcBef>
              <a:defRPr sz="1400" b="0" i="0">
                <a:solidFill>
                  <a:srgbClr val="34516C"/>
                </a:solidFill>
                <a:latin typeface="+mn-lt"/>
                <a:cs typeface="Figtree" pitchFamily="2" charset="0"/>
              </a:defRPr>
            </a:lvl1pPr>
            <a:lvl2pPr marL="396000" indent="-180000" algn="l">
              <a:spcBef>
                <a:spcPts val="450"/>
              </a:spcBef>
              <a:defRPr sz="1400" b="0" i="0">
                <a:solidFill>
                  <a:srgbClr val="34516C"/>
                </a:solidFill>
                <a:latin typeface="+mn-lt"/>
                <a:cs typeface="Figtree" pitchFamily="2" charset="0"/>
              </a:defRPr>
            </a:lvl2pPr>
            <a:lvl3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20271" y="286335"/>
            <a:ext cx="1179159" cy="44175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359538" y="1200151"/>
            <a:ext cx="2424925" cy="3394472"/>
          </a:xfrm>
        </p:spPr>
        <p:txBody>
          <a:bodyPr lIns="0" tIns="0" rIns="0" bIns="0" anchor="t" anchorCtr="0">
            <a:noAutofit/>
          </a:bodyPr>
          <a:lstStyle>
            <a:lvl1pPr marL="180000" indent="-180000" algn="l">
              <a:spcBef>
                <a:spcPts val="900"/>
              </a:spcBef>
              <a:defRPr sz="1400" b="0" i="0">
                <a:solidFill>
                  <a:srgbClr val="34516C"/>
                </a:solidFill>
                <a:latin typeface="+mn-lt"/>
                <a:cs typeface="Figtree" pitchFamily="2" charset="0"/>
              </a:defRPr>
            </a:lvl1pPr>
            <a:lvl2pPr marL="396000" indent="-180000" algn="l">
              <a:spcBef>
                <a:spcPts val="450"/>
              </a:spcBef>
              <a:defRPr sz="1400" b="0" i="0">
                <a:solidFill>
                  <a:srgbClr val="34516C"/>
                </a:solidFill>
                <a:latin typeface="+mn-lt"/>
                <a:cs typeface="Figtree" pitchFamily="2" charset="0"/>
              </a:defRPr>
            </a:lvl2pPr>
            <a:lvl3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68948" y="1200151"/>
            <a:ext cx="2424925" cy="3394472"/>
          </a:xfrm>
        </p:spPr>
        <p:txBody>
          <a:bodyPr lIns="0" tIns="0" rIns="0" bIns="0" anchor="t" anchorCtr="0">
            <a:noAutofit/>
          </a:bodyPr>
          <a:lstStyle>
            <a:lvl1pPr marL="180000" indent="-180000" algn="l">
              <a:spcBef>
                <a:spcPts val="900"/>
              </a:spcBef>
              <a:defRPr sz="1400" b="0" i="0">
                <a:solidFill>
                  <a:srgbClr val="34516C"/>
                </a:solidFill>
                <a:latin typeface="+mn-lt"/>
                <a:cs typeface="Figtree" pitchFamily="2" charset="0"/>
              </a:defRPr>
            </a:lvl1pPr>
            <a:lvl2pPr marL="396000" indent="-180000" algn="l">
              <a:spcBef>
                <a:spcPts val="450"/>
              </a:spcBef>
              <a:defRPr sz="1400" b="0" i="0">
                <a:solidFill>
                  <a:srgbClr val="34516C"/>
                </a:solidFill>
                <a:latin typeface="+mn-lt"/>
                <a:cs typeface="Figtree" pitchFamily="2" charset="0"/>
              </a:defRPr>
            </a:lvl2pPr>
            <a:lvl3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91413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cashire - Full screen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3999" cy="5143500"/>
          </a:xfrm>
        </p:spPr>
        <p:txBody>
          <a:bodyPr lIns="0" tIns="0" rIns="0" bIns="0" anchor="t" anchorCtr="0">
            <a:noAutofit/>
          </a:bodyPr>
          <a:lstStyle>
            <a:lvl1pPr marL="180000" indent="-180000" algn="l">
              <a:spcBef>
                <a:spcPts val="900"/>
              </a:spcBef>
              <a:defRPr sz="1400" b="0" i="0">
                <a:solidFill>
                  <a:srgbClr val="34516C"/>
                </a:solidFill>
                <a:latin typeface="+mn-lt"/>
                <a:cs typeface="Figtree" pitchFamily="2" charset="0"/>
              </a:defRPr>
            </a:lvl1pPr>
            <a:lvl2pPr marL="396000" indent="-180000" algn="l">
              <a:spcBef>
                <a:spcPts val="450"/>
              </a:spcBef>
              <a:defRPr sz="1400" b="0" i="0">
                <a:solidFill>
                  <a:srgbClr val="34516C"/>
                </a:solidFill>
                <a:latin typeface="+mn-lt"/>
                <a:cs typeface="Figtree" pitchFamily="2" charset="0"/>
              </a:defRPr>
            </a:lvl2pPr>
            <a:lvl3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73646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cashire Feature Blue">
    <p:bg>
      <p:bgPr>
        <a:solidFill>
          <a:srgbClr val="0D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0127" y="1200151"/>
            <a:ext cx="3801921" cy="3394472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3200" b="1" i="0" baseline="0">
                <a:solidFill>
                  <a:srgbClr val="FFFFFF"/>
                </a:solidFill>
                <a:latin typeface="Figtree Lancashire" pitchFamily="2" charset="0"/>
                <a:cs typeface="Figtree Lancashire" pitchFamily="2" charset="0"/>
              </a:defRPr>
            </a:lvl1pPr>
            <a:lvl2pPr algn="l">
              <a:defRPr sz="1400">
                <a:solidFill>
                  <a:srgbClr val="FFFFFF"/>
                </a:solidFill>
                <a:latin typeface="Avenir Next Bold"/>
                <a:cs typeface="Avenir Next Bold"/>
              </a:defRPr>
            </a:lvl2pPr>
            <a:lvl3pPr algn="l">
              <a:defRPr sz="1400">
                <a:solidFill>
                  <a:srgbClr val="FFFFFF"/>
                </a:solidFill>
                <a:latin typeface="Avenir Next Bold"/>
                <a:cs typeface="Avenir Next Bold"/>
              </a:defRPr>
            </a:lvl3pPr>
            <a:lvl4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 dirty="0"/>
              <a:t>Quotes, features </a:t>
            </a:r>
            <a:br>
              <a:rPr lang="en-US" dirty="0"/>
            </a:br>
            <a:r>
              <a:rPr lang="en-US" dirty="0"/>
              <a:t>or statistics can </a:t>
            </a:r>
            <a:br>
              <a:rPr lang="en-US" dirty="0"/>
            </a:br>
            <a:r>
              <a:rPr lang="en-US" dirty="0"/>
              <a:t>be pulled out in </a:t>
            </a:r>
            <a:br>
              <a:rPr lang="en-US" dirty="0"/>
            </a:br>
            <a:r>
              <a:rPr lang="en-US" dirty="0"/>
              <a:t>a larger style.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20272" y="286335"/>
            <a:ext cx="1179156" cy="44175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91952" y="1200151"/>
            <a:ext cx="3801921" cy="3394472"/>
          </a:xfrm>
        </p:spPr>
        <p:txBody>
          <a:bodyPr lIns="0" tIns="0" rIns="0" bIns="0" anchor="t" anchorCtr="0">
            <a:noAutofit/>
          </a:bodyPr>
          <a:lstStyle>
            <a:lvl1pPr marL="180000" indent="-180000" algn="l">
              <a:spcBef>
                <a:spcPts val="900"/>
              </a:spcBef>
              <a:defRPr sz="1400" b="0" i="0">
                <a:solidFill>
                  <a:srgbClr val="FFFFFF"/>
                </a:solidFill>
                <a:latin typeface="+mn-lt"/>
                <a:cs typeface="Figtree" pitchFamily="2" charset="0"/>
              </a:defRPr>
            </a:lvl1pPr>
            <a:lvl2pPr marL="396000" indent="-180000" algn="l">
              <a:spcBef>
                <a:spcPts val="450"/>
              </a:spcBef>
              <a:defRPr sz="1400" b="0" i="0">
                <a:solidFill>
                  <a:srgbClr val="FFFFFF"/>
                </a:solidFill>
                <a:latin typeface="+mn-lt"/>
                <a:cs typeface="Figtree" pitchFamily="2" charset="0"/>
              </a:defRPr>
            </a:lvl2pPr>
            <a:lvl3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58668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cashire Feature Red">
    <p:bg>
      <p:bgPr>
        <a:solidFill>
          <a:srgbClr val="AE00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0128" y="1200151"/>
            <a:ext cx="3801921" cy="3394472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3200" b="1" i="0" baseline="0">
                <a:solidFill>
                  <a:srgbClr val="FFFFFF"/>
                </a:solidFill>
                <a:latin typeface="Figtree Lancashire" pitchFamily="2" charset="0"/>
                <a:cs typeface="Figtree Lancashire" pitchFamily="2" charset="0"/>
              </a:defRPr>
            </a:lvl1pPr>
            <a:lvl2pPr algn="l">
              <a:defRPr sz="1400">
                <a:solidFill>
                  <a:srgbClr val="FFFFFF"/>
                </a:solidFill>
                <a:latin typeface="Avenir Next Bold"/>
                <a:cs typeface="Avenir Next Bold"/>
              </a:defRPr>
            </a:lvl2pPr>
            <a:lvl3pPr algn="l">
              <a:defRPr sz="1400">
                <a:solidFill>
                  <a:srgbClr val="FFFFFF"/>
                </a:solidFill>
                <a:latin typeface="Avenir Next Bold"/>
                <a:cs typeface="Avenir Next Bold"/>
              </a:defRPr>
            </a:lvl3pPr>
            <a:lvl4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 dirty="0"/>
              <a:t>Quotes, features </a:t>
            </a:r>
            <a:br>
              <a:rPr lang="en-US" dirty="0"/>
            </a:br>
            <a:r>
              <a:rPr lang="en-US" dirty="0"/>
              <a:t>or statistics can </a:t>
            </a:r>
            <a:br>
              <a:rPr lang="en-US" dirty="0"/>
            </a:br>
            <a:r>
              <a:rPr lang="en-US" dirty="0"/>
              <a:t>be pulled out in </a:t>
            </a:r>
            <a:br>
              <a:rPr lang="en-US" dirty="0"/>
            </a:br>
            <a:r>
              <a:rPr lang="en-US" dirty="0"/>
              <a:t>a larger style.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20272" y="286335"/>
            <a:ext cx="1179156" cy="441753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91952" y="1200151"/>
            <a:ext cx="3801921" cy="3394472"/>
          </a:xfrm>
        </p:spPr>
        <p:txBody>
          <a:bodyPr lIns="0" tIns="0" rIns="0" bIns="0" anchor="t" anchorCtr="0">
            <a:noAutofit/>
          </a:bodyPr>
          <a:lstStyle>
            <a:lvl1pPr marL="180000" indent="-180000" algn="l">
              <a:spcBef>
                <a:spcPts val="900"/>
              </a:spcBef>
              <a:defRPr sz="1400">
                <a:solidFill>
                  <a:srgbClr val="FFFFFF"/>
                </a:solidFill>
                <a:latin typeface="+mn-lt"/>
                <a:cs typeface="Figtree" pitchFamily="2" charset="0"/>
              </a:defRPr>
            </a:lvl1pPr>
            <a:lvl2pPr marL="396000" indent="-180000" algn="l">
              <a:spcBef>
                <a:spcPts val="450"/>
              </a:spcBef>
              <a:defRPr sz="1400">
                <a:solidFill>
                  <a:srgbClr val="FFFFFF"/>
                </a:solidFill>
                <a:latin typeface="+mn-lt"/>
                <a:cs typeface="Figtree" pitchFamily="2" charset="0"/>
              </a:defRPr>
            </a:lvl2pPr>
            <a:lvl3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3921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cashire Feature Off-White">
    <p:bg>
      <p:bgPr>
        <a:solidFill>
          <a:srgbClr val="E3E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0127" y="1200151"/>
            <a:ext cx="3801921" cy="3394472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3200" b="1" i="0" baseline="0">
                <a:solidFill>
                  <a:srgbClr val="34516C"/>
                </a:solidFill>
                <a:latin typeface="+mn-lt"/>
                <a:cs typeface="Figtree Black" pitchFamily="2" charset="0"/>
              </a:defRPr>
            </a:lvl1pPr>
            <a:lvl2pPr algn="l">
              <a:defRPr sz="1400">
                <a:solidFill>
                  <a:srgbClr val="FFFFFF"/>
                </a:solidFill>
                <a:latin typeface="Avenir Next Bold"/>
                <a:cs typeface="Avenir Next Bold"/>
              </a:defRPr>
            </a:lvl2pPr>
            <a:lvl3pPr algn="l">
              <a:defRPr sz="1400">
                <a:solidFill>
                  <a:srgbClr val="FFFFFF"/>
                </a:solidFill>
                <a:latin typeface="Avenir Next Bold"/>
                <a:cs typeface="Avenir Next Bold"/>
              </a:defRPr>
            </a:lvl3pPr>
            <a:lvl4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 dirty="0"/>
              <a:t>Quotes, features </a:t>
            </a:r>
            <a:br>
              <a:rPr lang="en-US" dirty="0"/>
            </a:br>
            <a:r>
              <a:rPr lang="en-US" dirty="0"/>
              <a:t>or statistics can </a:t>
            </a:r>
            <a:br>
              <a:rPr lang="en-US" dirty="0"/>
            </a:br>
            <a:r>
              <a:rPr lang="en-US" dirty="0"/>
              <a:t>be pulled out in </a:t>
            </a:r>
            <a:br>
              <a:rPr lang="en-US" dirty="0"/>
            </a:br>
            <a:r>
              <a:rPr lang="en-US" dirty="0"/>
              <a:t>a larger style.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20271" y="286335"/>
            <a:ext cx="1179159" cy="441754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4691952" y="1200151"/>
            <a:ext cx="3801921" cy="3394472"/>
          </a:xfrm>
        </p:spPr>
        <p:txBody>
          <a:bodyPr lIns="0" tIns="0" rIns="0" bIns="0" anchor="t" anchorCtr="0">
            <a:noAutofit/>
          </a:bodyPr>
          <a:lstStyle>
            <a:lvl1pPr marL="180000" indent="-180000" algn="l">
              <a:spcBef>
                <a:spcPts val="900"/>
              </a:spcBef>
              <a:defRPr sz="1400" b="0" i="0">
                <a:solidFill>
                  <a:srgbClr val="34516C"/>
                </a:solidFill>
                <a:latin typeface="+mn-lt"/>
                <a:cs typeface="Figtree" pitchFamily="2" charset="0"/>
              </a:defRPr>
            </a:lvl1pPr>
            <a:lvl2pPr marL="396000" indent="-180000" algn="l">
              <a:spcBef>
                <a:spcPts val="450"/>
              </a:spcBef>
              <a:defRPr sz="1400" b="0" i="0">
                <a:solidFill>
                  <a:srgbClr val="34516C"/>
                </a:solidFill>
                <a:latin typeface="+mn-lt"/>
                <a:cs typeface="Figtree" pitchFamily="2" charset="0"/>
              </a:defRPr>
            </a:lvl2pPr>
            <a:lvl3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15144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cashire - Name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3999" cy="5143500"/>
          </a:xfrm>
        </p:spPr>
        <p:txBody>
          <a:bodyPr lIns="0" tIns="0" rIns="0" bIns="0" anchor="t" anchorCtr="0">
            <a:noAutofit/>
          </a:bodyPr>
          <a:lstStyle>
            <a:lvl1pPr marL="180000" indent="-180000" algn="l">
              <a:spcBef>
                <a:spcPts val="900"/>
              </a:spcBef>
              <a:defRPr sz="1400" b="0" i="0">
                <a:solidFill>
                  <a:srgbClr val="3451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6000" indent="-180000" algn="l">
              <a:spcBef>
                <a:spcPts val="450"/>
              </a:spcBef>
              <a:defRPr sz="1400" b="0" i="0">
                <a:solidFill>
                  <a:srgbClr val="3451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B04A05-56F7-0117-7CEE-CF28F1E93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784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cashire - Name chan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3999" cy="5143500"/>
          </a:xfrm>
        </p:spPr>
        <p:txBody>
          <a:bodyPr lIns="0" tIns="0" rIns="0" bIns="0" anchor="t" anchorCtr="0">
            <a:noAutofit/>
          </a:bodyPr>
          <a:lstStyle>
            <a:lvl1pPr marL="180000" indent="-180000" algn="l">
              <a:spcBef>
                <a:spcPts val="900"/>
              </a:spcBef>
              <a:defRPr sz="1400" b="0" i="0">
                <a:solidFill>
                  <a:srgbClr val="3451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6000" indent="-180000" algn="l">
              <a:spcBef>
                <a:spcPts val="450"/>
              </a:spcBef>
              <a:defRPr sz="1400" b="0" i="0">
                <a:solidFill>
                  <a:srgbClr val="3451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A68F67C-7533-77C2-A490-7339BBF59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489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cashire - Name chan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3999" cy="5143500"/>
          </a:xfrm>
        </p:spPr>
        <p:txBody>
          <a:bodyPr lIns="0" tIns="0" rIns="0" bIns="0" anchor="t" anchorCtr="0">
            <a:noAutofit/>
          </a:bodyPr>
          <a:lstStyle>
            <a:lvl1pPr marL="180000" indent="-180000" algn="l">
              <a:spcBef>
                <a:spcPts val="900"/>
              </a:spcBef>
              <a:defRPr sz="1400" b="0" i="0">
                <a:solidFill>
                  <a:srgbClr val="3451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6000" indent="-180000" algn="l">
              <a:spcBef>
                <a:spcPts val="450"/>
              </a:spcBef>
              <a:defRPr sz="1400" b="0" i="0">
                <a:solidFill>
                  <a:srgbClr val="3451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4D9EFEA-3572-4725-83D5-3C9887A16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13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cashire Title Red">
    <p:bg>
      <p:bgPr>
        <a:solidFill>
          <a:srgbClr val="AE00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8729" y="471537"/>
            <a:ext cx="2378933" cy="89123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B410955-BCE6-D450-E379-1747FEDFC4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6690" y="2132949"/>
            <a:ext cx="4358427" cy="1163391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3200" b="1" i="0" spc="0" baseline="0">
                <a:solidFill>
                  <a:srgbClr val="FFFFFF"/>
                </a:solidFill>
                <a:latin typeface="+mn-lt"/>
                <a:cs typeface="Figtree Black" pitchFamily="2" charset="0"/>
              </a:defRPr>
            </a:lvl1pPr>
          </a:lstStyle>
          <a:p>
            <a:r>
              <a:rPr lang="en-US" dirty="0"/>
              <a:t>Presentation titles should be concise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30ED5E3-F525-2071-748D-F4856FFD41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56690" y="3296341"/>
            <a:ext cx="3652092" cy="727843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 baseline="0">
                <a:solidFill>
                  <a:srgbClr val="FFFFFF"/>
                </a:solidFill>
                <a:latin typeface="Figtree Lancashire Med" pitchFamily="2" charset="0"/>
                <a:cs typeface="Figtree Lancashire Med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subtitles should support the main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28AEB0-989C-AA50-3706-CA58FE7A8360}"/>
              </a:ext>
            </a:extLst>
          </p:cNvPr>
          <p:cNvSpPr txBox="1"/>
          <p:nvPr/>
        </p:nvSpPr>
        <p:spPr>
          <a:xfrm>
            <a:off x="1156690" y="4516505"/>
            <a:ext cx="3974024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150" b="0" i="0" dirty="0">
                <a:solidFill>
                  <a:schemeClr val="bg1"/>
                </a:solidFill>
                <a:latin typeface="Figtree" pitchFamily="2" charset="0"/>
                <a:cs typeface="Avenir Next Medium"/>
              </a:rPr>
              <a:t>Where </a:t>
            </a:r>
            <a:r>
              <a:rPr lang="en-US" sz="1150" b="0" i="0" dirty="0">
                <a:solidFill>
                  <a:schemeClr val="bg1"/>
                </a:solidFill>
                <a:latin typeface="Figtree Lancashire" pitchFamily="2" charset="0"/>
                <a:cs typeface="Avenir Next Medium"/>
              </a:rPr>
              <a:t>opportunity</a:t>
            </a:r>
            <a:r>
              <a:rPr lang="en-US" sz="1150" b="0" i="0" dirty="0">
                <a:solidFill>
                  <a:schemeClr val="bg1"/>
                </a:solidFill>
                <a:latin typeface="Figtree" pitchFamily="2" charset="0"/>
                <a:cs typeface="Avenir Next Medium"/>
              </a:rPr>
              <a:t> creates success</a:t>
            </a:r>
          </a:p>
        </p:txBody>
      </p:sp>
    </p:spTree>
    <p:extLst>
      <p:ext uri="{BB962C8B-B14F-4D97-AF65-F5344CB8AC3E}">
        <p14:creationId xmlns:p14="http://schemas.microsoft.com/office/powerpoint/2010/main" val="566743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cashire - Name chan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3999" cy="5143500"/>
          </a:xfrm>
        </p:spPr>
        <p:txBody>
          <a:bodyPr lIns="0" tIns="0" rIns="0" bIns="0" anchor="t" anchorCtr="0">
            <a:noAutofit/>
          </a:bodyPr>
          <a:lstStyle>
            <a:lvl1pPr marL="180000" indent="-180000" algn="l">
              <a:spcBef>
                <a:spcPts val="900"/>
              </a:spcBef>
              <a:defRPr sz="1400" b="0" i="0">
                <a:solidFill>
                  <a:srgbClr val="3451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6000" indent="-180000" algn="l">
              <a:spcBef>
                <a:spcPts val="450"/>
              </a:spcBef>
              <a:defRPr sz="1400" b="0" i="0">
                <a:solidFill>
                  <a:srgbClr val="3451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3pPr>
            <a:lvl4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4pPr>
            <a:lvl5pPr algn="l">
              <a:defRPr sz="1400">
                <a:solidFill>
                  <a:srgbClr val="34516C"/>
                </a:solidFill>
                <a:latin typeface="Avenir Next Bold"/>
                <a:cs typeface="Avenir Next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9C8FFF4F-3928-13AB-7A46-50E716646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667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28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cashire Title Grey">
    <p:bg>
      <p:bgPr>
        <a:solidFill>
          <a:srgbClr val="283F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8729" y="471537"/>
            <a:ext cx="2378933" cy="89123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F9D506B-B330-7C84-A0AB-37B82AE3AE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6690" y="2132949"/>
            <a:ext cx="4358427" cy="1163391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3200" b="1" i="0" spc="0" baseline="0">
                <a:solidFill>
                  <a:srgbClr val="FFFFFF"/>
                </a:solidFill>
                <a:latin typeface="+mn-lt"/>
                <a:cs typeface="Figtree Lancashire ExtBd" pitchFamily="2" charset="0"/>
              </a:defRPr>
            </a:lvl1pPr>
          </a:lstStyle>
          <a:p>
            <a:r>
              <a:rPr lang="en-US" dirty="0"/>
              <a:t>Presentation titles should be concise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EDD25A8-BE8A-41E6-276C-5D680768C8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56690" y="3296341"/>
            <a:ext cx="3652092" cy="727843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 baseline="0">
                <a:solidFill>
                  <a:srgbClr val="FFFFFF"/>
                </a:solidFill>
                <a:latin typeface="Figtree Lancashire Med" pitchFamily="2" charset="0"/>
                <a:cs typeface="Figtree Lancashire Med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subtitles should support the main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DE9163-7E26-ED90-1D07-1B17668FA775}"/>
              </a:ext>
            </a:extLst>
          </p:cNvPr>
          <p:cNvSpPr txBox="1"/>
          <p:nvPr/>
        </p:nvSpPr>
        <p:spPr>
          <a:xfrm>
            <a:off x="1156690" y="4516505"/>
            <a:ext cx="3974024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150" b="0" i="0" dirty="0">
                <a:solidFill>
                  <a:schemeClr val="bg1"/>
                </a:solidFill>
                <a:latin typeface="Figtree" pitchFamily="2" charset="0"/>
                <a:cs typeface="Avenir Next Medium"/>
              </a:rPr>
              <a:t>Where </a:t>
            </a:r>
            <a:r>
              <a:rPr lang="en-US" sz="1150" b="0" i="0" dirty="0">
                <a:solidFill>
                  <a:schemeClr val="bg1"/>
                </a:solidFill>
                <a:latin typeface="Figtree Lancashire" pitchFamily="2" charset="0"/>
                <a:cs typeface="Avenir Next Medium"/>
              </a:rPr>
              <a:t>opportunity</a:t>
            </a:r>
            <a:r>
              <a:rPr lang="en-US" sz="1150" b="0" i="0" dirty="0">
                <a:solidFill>
                  <a:schemeClr val="bg1"/>
                </a:solidFill>
                <a:latin typeface="Figtree" pitchFamily="2" charset="0"/>
                <a:cs typeface="Avenir Next Medium"/>
              </a:rPr>
              <a:t> creates success</a:t>
            </a:r>
          </a:p>
        </p:txBody>
      </p:sp>
    </p:spTree>
    <p:extLst>
      <p:ext uri="{BB962C8B-B14F-4D97-AF65-F5344CB8AC3E}">
        <p14:creationId xmlns:p14="http://schemas.microsoft.com/office/powerpoint/2010/main" val="175789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cashire Title Off-White">
    <p:bg>
      <p:bgPr>
        <a:solidFill>
          <a:srgbClr val="E3E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56690" y="4516505"/>
            <a:ext cx="3974024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150" b="0" i="0" dirty="0">
                <a:solidFill>
                  <a:srgbClr val="34516C"/>
                </a:solidFill>
                <a:latin typeface="Figtree" pitchFamily="2" charset="0"/>
                <a:cs typeface="Avenir Next Medium"/>
              </a:rPr>
              <a:t>Where </a:t>
            </a:r>
            <a:r>
              <a:rPr lang="en-US" sz="1150" b="0" i="0" dirty="0">
                <a:solidFill>
                  <a:srgbClr val="34516C"/>
                </a:solidFill>
                <a:latin typeface="Figtree Lancashire" pitchFamily="2" charset="0"/>
                <a:cs typeface="Avenir Next Medium"/>
              </a:rPr>
              <a:t>opportunity</a:t>
            </a:r>
            <a:r>
              <a:rPr lang="en-US" sz="1150" b="0" i="0" dirty="0">
                <a:solidFill>
                  <a:srgbClr val="34516C"/>
                </a:solidFill>
                <a:latin typeface="Figtree" pitchFamily="2" charset="0"/>
                <a:cs typeface="Avenir Next Medium"/>
              </a:rPr>
              <a:t> creates success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8729" y="471537"/>
            <a:ext cx="2378933" cy="89123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5E64313-0070-C917-1266-0FD22CFA8A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6690" y="2132949"/>
            <a:ext cx="4358427" cy="1163391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3200" b="1" i="0" spc="0" baseline="0">
                <a:solidFill>
                  <a:srgbClr val="34516C"/>
                </a:solidFill>
                <a:latin typeface="Figtree Lancashire" pitchFamily="2" charset="0"/>
                <a:cs typeface="Figtree Lancashire" pitchFamily="2" charset="0"/>
              </a:defRPr>
            </a:lvl1pPr>
          </a:lstStyle>
          <a:p>
            <a:r>
              <a:rPr lang="en-US" dirty="0"/>
              <a:t>Presentation titles should be concise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A85161B-295D-0D33-F652-4C9B047D32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56690" y="3296341"/>
            <a:ext cx="3652092" cy="727843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 baseline="0">
                <a:solidFill>
                  <a:srgbClr val="34516C"/>
                </a:solidFill>
                <a:latin typeface="Figtree Lancashire Med" pitchFamily="2" charset="0"/>
                <a:cs typeface="Figtree Lancashire Med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subtitles should support the main title</a:t>
            </a:r>
          </a:p>
        </p:txBody>
      </p:sp>
    </p:spTree>
    <p:extLst>
      <p:ext uri="{BB962C8B-B14F-4D97-AF65-F5344CB8AC3E}">
        <p14:creationId xmlns:p14="http://schemas.microsoft.com/office/powerpoint/2010/main" val="120889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cashire Divider 1">
    <p:bg>
      <p:bgPr>
        <a:solidFill>
          <a:srgbClr val="AE00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0"/>
            <a:ext cx="3714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0127" y="1348091"/>
            <a:ext cx="4358427" cy="2076748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3600" b="1" i="0" baseline="0">
                <a:solidFill>
                  <a:srgbClr val="FFFFFF"/>
                </a:solidFill>
                <a:latin typeface="+mn-lt"/>
                <a:cs typeface="Figtree Black" pitchFamily="2" charset="0"/>
              </a:defRPr>
            </a:lvl1pPr>
          </a:lstStyle>
          <a:p>
            <a:r>
              <a:rPr lang="en-US" dirty="0"/>
              <a:t>Divider slides can act as breaks between sections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20272" y="286335"/>
            <a:ext cx="1179156" cy="44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0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cashire Divider 3">
    <p:bg>
      <p:bgPr>
        <a:solidFill>
          <a:srgbClr val="283F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0127" y="1348091"/>
            <a:ext cx="4358427" cy="2076748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3600" b="1" i="0" baseline="0">
                <a:solidFill>
                  <a:srgbClr val="FFFFFF"/>
                </a:solidFill>
                <a:latin typeface="Figtree Lancashire" pitchFamily="2" charset="0"/>
                <a:cs typeface="Figtree Lancashire" pitchFamily="2" charset="0"/>
              </a:defRPr>
            </a:lvl1pPr>
          </a:lstStyle>
          <a:p>
            <a:r>
              <a:rPr lang="en-US" dirty="0"/>
              <a:t>Divider slides can act as breaks between sections</a:t>
            </a:r>
          </a:p>
        </p:txBody>
      </p:sp>
      <p:pic>
        <p:nvPicPr>
          <p:cNvPr id="5" name="Picture 4" descr="r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0"/>
            <a:ext cx="371475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20272" y="286335"/>
            <a:ext cx="1179156" cy="44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1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cashire Divider 4">
    <p:bg>
      <p:bgPr>
        <a:solidFill>
          <a:srgbClr val="283F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0"/>
            <a:ext cx="3714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0127" y="1348091"/>
            <a:ext cx="4358427" cy="2076748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3600" b="1" i="0" baseline="0">
                <a:solidFill>
                  <a:srgbClr val="FFFFFF"/>
                </a:solidFill>
                <a:latin typeface="Figtree Lancashire" pitchFamily="2" charset="0"/>
                <a:cs typeface="Figtree Lancashire" pitchFamily="2" charset="0"/>
              </a:defRPr>
            </a:lvl1pPr>
          </a:lstStyle>
          <a:p>
            <a:r>
              <a:rPr lang="en-US" dirty="0"/>
              <a:t>Divider slides can act as breaks between sections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20272" y="286335"/>
            <a:ext cx="1179156" cy="44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2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cashire Divider 2">
    <p:bg>
      <p:bgPr>
        <a:solidFill>
          <a:srgbClr val="0D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0"/>
            <a:ext cx="3714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0127" y="1348091"/>
            <a:ext cx="4358427" cy="2076748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3600" b="1" i="0" baseline="0">
                <a:solidFill>
                  <a:srgbClr val="FFFFFF"/>
                </a:solidFill>
                <a:latin typeface="Figtree Lancashire" pitchFamily="2" charset="0"/>
                <a:cs typeface="Figtree Lancashire" pitchFamily="2" charset="0"/>
              </a:defRPr>
            </a:lvl1pPr>
          </a:lstStyle>
          <a:p>
            <a:r>
              <a:rPr lang="en-US" dirty="0"/>
              <a:t>Divider slides can act as breaks between sections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20272" y="286335"/>
            <a:ext cx="1179156" cy="44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cashire Table">
    <p:bg>
      <p:bgPr>
        <a:solidFill>
          <a:srgbClr val="E3E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0127" y="121296"/>
            <a:ext cx="6384680" cy="642468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2000" b="1" i="0" baseline="0">
                <a:solidFill>
                  <a:srgbClr val="34516C"/>
                </a:solidFill>
                <a:latin typeface="Figtree Lancashire" pitchFamily="2" charset="0"/>
                <a:cs typeface="Figtree Lancashire" pitchFamily="2" charset="0"/>
              </a:defRPr>
            </a:lvl1pPr>
          </a:lstStyle>
          <a:p>
            <a:r>
              <a:rPr lang="en-US" dirty="0"/>
              <a:t>Slide titles should be clear and captivating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20271" y="286335"/>
            <a:ext cx="1179159" cy="44175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832577"/>
              </p:ext>
            </p:extLst>
          </p:nvPr>
        </p:nvGraphicFramePr>
        <p:xfrm>
          <a:off x="650124" y="1320036"/>
          <a:ext cx="7771980" cy="2688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95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3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2050"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chemeClr val="bg1"/>
                        </a:solidFill>
                        <a:latin typeface="Figtree Lancashire Me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chemeClr val="bg1"/>
                        </a:solidFill>
                        <a:latin typeface="Figtree Lancashire Me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chemeClr val="bg1"/>
                        </a:solidFill>
                        <a:latin typeface="Figtree Lancashire Me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chemeClr val="bg1"/>
                        </a:solidFill>
                        <a:latin typeface="Figtree Lancashire Me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>
                        <a:solidFill>
                          <a:schemeClr val="bg1"/>
                        </a:solidFill>
                        <a:latin typeface="Figtree Lancashire Me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chemeClr val="bg1"/>
                        </a:solidFill>
                        <a:latin typeface="Figtree Lancashire Med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050"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rgbClr val="283F59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rgbClr val="283F59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rgbClr val="283F59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rgbClr val="283F59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>
                        <a:solidFill>
                          <a:srgbClr val="283F59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>
                        <a:solidFill>
                          <a:srgbClr val="283F59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050"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rgbClr val="283F59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>
                        <a:solidFill>
                          <a:srgbClr val="283F59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rgbClr val="283F59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rgbClr val="283F59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rgbClr val="283F59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rgbClr val="283F59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050">
                <a:tc>
                  <a:txBody>
                    <a:bodyPr/>
                    <a:lstStyle/>
                    <a:p>
                      <a:endParaRPr lang="en-US" b="0" i="0">
                        <a:solidFill>
                          <a:srgbClr val="283F59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>
                        <a:solidFill>
                          <a:srgbClr val="283F59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>
                        <a:solidFill>
                          <a:srgbClr val="283F59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>
                        <a:solidFill>
                          <a:srgbClr val="283F59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rgbClr val="283F59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rgbClr val="283F59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12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Figtree Lancashire" pitchFamily="2" charset="0"/>
              </a:defRPr>
            </a:lvl1pPr>
          </a:lstStyle>
          <a:p>
            <a:fld id="{68C2560D-EC28-3B41-86E8-18F1CE0113B4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Figtree Lancashir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Figtree Lancashire" pitchFamily="2" charset="0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17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2" r:id="rId1"/>
    <p:sldLayoutId id="2147493523" r:id="rId2"/>
    <p:sldLayoutId id="2147493524" r:id="rId3"/>
    <p:sldLayoutId id="2147493525" r:id="rId4"/>
    <p:sldLayoutId id="2147493526" r:id="rId5"/>
    <p:sldLayoutId id="2147493527" r:id="rId6"/>
    <p:sldLayoutId id="2147493528" r:id="rId7"/>
    <p:sldLayoutId id="2147493529" r:id="rId8"/>
    <p:sldLayoutId id="2147493530" r:id="rId9"/>
    <p:sldLayoutId id="2147493531" r:id="rId10"/>
    <p:sldLayoutId id="2147493532" r:id="rId11"/>
    <p:sldLayoutId id="2147493533" r:id="rId12"/>
    <p:sldLayoutId id="2147493534" r:id="rId13"/>
    <p:sldLayoutId id="2147493535" r:id="rId14"/>
    <p:sldLayoutId id="2147493536" r:id="rId15"/>
    <p:sldLayoutId id="2147493537" r:id="rId16"/>
    <p:sldLayoutId id="2147493547" r:id="rId17"/>
    <p:sldLayoutId id="2147493548" r:id="rId18"/>
    <p:sldLayoutId id="2147493549" r:id="rId19"/>
    <p:sldLayoutId id="2147493550" r:id="rId20"/>
    <p:sldLayoutId id="2147493545" r:id="rId2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rgbClr val="34516C"/>
          </a:solidFill>
          <a:latin typeface="Figtree Lancashire ExtBd" pitchFamily="2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34516C"/>
          </a:solidFill>
          <a:latin typeface="Figtree Lancashire" pitchFamily="2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34516C"/>
          </a:solidFill>
          <a:latin typeface="Figtree Lancashire" pitchFamily="2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34516C"/>
          </a:solidFill>
          <a:latin typeface="Figtree Lancashire" pitchFamily="2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34516C"/>
          </a:solidFill>
          <a:latin typeface="Figtree Lancashire" pitchFamily="2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34516C"/>
          </a:solidFill>
          <a:latin typeface="Figtree Lancashire" pitchFamily="2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Jagger@lancashire.ac.uk" TargetMode="External"/><Relationship Id="rId2" Type="http://schemas.openxmlformats.org/officeDocument/2006/relationships/hyperlink" Target="mailto:DWelch@lancashire.ac.uk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lancashire.ac.uk/degree-apprenticeships/courses/assistant-practitioner-fds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2F1FD-BB9C-38F1-8325-D14E150DF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127" y="1348090"/>
            <a:ext cx="4638565" cy="3125056"/>
          </a:xfrm>
        </p:spPr>
        <p:txBody>
          <a:bodyPr anchor="t">
            <a:noAutofit/>
          </a:bodyPr>
          <a:lstStyle/>
          <a:p>
            <a:pPr algn="ctr"/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Assistant Practitioner (FdSc)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Degree Apprenticeship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Programme Overview &amp;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Recruitment Timelines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br>
              <a:rPr lang="en-US" sz="2400" dirty="0"/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March 2026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September 2026 TBA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072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7585B-42AF-2A1D-45EC-DFB1C147A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Pathways Available March Cohorts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75FC33-FE13-E586-5C29-77C5D1359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436" y="897702"/>
            <a:ext cx="3096758" cy="1829732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5B3D82-6CB8-EE2D-4AD0-ED994390C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042" y="886677"/>
            <a:ext cx="3235866" cy="1829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4DD8C0-67E7-D62C-C81C-42A9DEC4F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36" y="2727434"/>
            <a:ext cx="3096757" cy="19641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8A48F9-8D0B-3817-E40B-D8DDE10416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2041" y="2739150"/>
            <a:ext cx="3235866" cy="196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83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5209B95-B4F5-B170-69D3-B396B7316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070" y="0"/>
            <a:ext cx="8702564" cy="508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2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349D0EA-0B58-50F3-D5D2-50B42C1A4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303" y="110360"/>
            <a:ext cx="8812925" cy="484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19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A77FE34E-DD0C-5E9D-8C28-A830A419C7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007" y="141891"/>
            <a:ext cx="8797159" cy="475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34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3D65B-2190-AFC7-0639-E415D9A2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 Available for our Learners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F50AE3-30B9-B9E0-FA25-C605F5FA3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127" y="1200151"/>
            <a:ext cx="8012180" cy="3747406"/>
          </a:xfrm>
        </p:spPr>
        <p:txBody>
          <a:bodyPr/>
          <a:lstStyle/>
          <a:p>
            <a:r>
              <a:rPr lang="en-GB" sz="1800" dirty="0"/>
              <a:t>Tripartite approach to student support  </a:t>
            </a:r>
          </a:p>
          <a:p>
            <a:r>
              <a:rPr lang="en-GB" sz="1800" dirty="0"/>
              <a:t>Progress review meetings</a:t>
            </a:r>
          </a:p>
          <a:p>
            <a:r>
              <a:rPr lang="en-GB" sz="1800" dirty="0"/>
              <a:t>Personal Tutor</a:t>
            </a:r>
          </a:p>
          <a:p>
            <a:r>
              <a:rPr lang="en-GB" sz="1800" dirty="0"/>
              <a:t>Apprenticeship Educator </a:t>
            </a:r>
          </a:p>
          <a:p>
            <a:r>
              <a:rPr lang="en-GB" sz="1800" dirty="0"/>
              <a:t>Monitor progression- One file e-portfolio</a:t>
            </a:r>
          </a:p>
          <a:p>
            <a:r>
              <a:rPr lang="en-GB" sz="1800" dirty="0"/>
              <a:t>Manager and mentor events</a:t>
            </a:r>
          </a:p>
          <a:p>
            <a:r>
              <a:rPr lang="en-GB" sz="1800" dirty="0"/>
              <a:t>Mentor / Practitioner Support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81B179-8EEA-8B07-4DA5-D6BDD4550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006" y="547008"/>
            <a:ext cx="3657601" cy="404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02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7B7D8-4A77-0948-7E15-747079A3F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2870D-0CE2-6AD6-3F8E-EE38D3622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126" y="1200150"/>
            <a:ext cx="7258197" cy="3822053"/>
          </a:xfrm>
        </p:spPr>
        <p:txBody>
          <a:bodyPr/>
          <a:lstStyle/>
          <a:p>
            <a:r>
              <a:rPr lang="en-GB" sz="1800" b="1" dirty="0"/>
              <a:t>Donna Welch (Course leader)</a:t>
            </a:r>
          </a:p>
          <a:p>
            <a:r>
              <a:rPr lang="en-GB" sz="1800" dirty="0">
                <a:hlinkClick r:id="rId2"/>
              </a:rPr>
              <a:t>DWelch@lancashire.ac.uk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  <a:p>
            <a:r>
              <a:rPr lang="en-GB" sz="1800" b="1" dirty="0"/>
              <a:t>Terence Jagger (Admissions tutor)</a:t>
            </a:r>
          </a:p>
          <a:p>
            <a:r>
              <a:rPr lang="en-GB" sz="1800" dirty="0">
                <a:hlinkClick r:id="rId3"/>
              </a:rPr>
              <a:t>TJagger@lancashire.ac.uk</a:t>
            </a:r>
            <a:endParaRPr lang="en-GB" sz="1800" dirty="0"/>
          </a:p>
          <a:p>
            <a:endParaRPr lang="en-GB" sz="1800" dirty="0"/>
          </a:p>
          <a:p>
            <a:r>
              <a:rPr lang="en-GB" sz="1800" b="1" dirty="0"/>
              <a:t>Course website</a:t>
            </a:r>
          </a:p>
          <a:p>
            <a:r>
              <a:rPr lang="en-GB" sz="1800" dirty="0">
                <a:hlinkClick r:id="rId4"/>
              </a:rPr>
              <a:t>https://www.lancashire.ac.uk/degree-apprenticeships/courses/assistant-practitioner-fdsc</a:t>
            </a:r>
            <a:endParaRPr lang="en-GB" sz="1800" dirty="0"/>
          </a:p>
          <a:p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340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BBB2D-F082-56DF-1761-61636E74B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Recruitment Timeline for DA-Assistant Practitioner </a:t>
            </a:r>
            <a:br>
              <a:rPr lang="en-GB" dirty="0"/>
            </a:br>
            <a:r>
              <a:rPr lang="en-GB" dirty="0"/>
              <a:t>March 2026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33238F-190B-837F-925B-4C9303518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130" y="1077686"/>
            <a:ext cx="8262551" cy="3944517"/>
          </a:xfrm>
        </p:spPr>
      </p:pic>
    </p:spTree>
    <p:extLst>
      <p:ext uri="{BB962C8B-B14F-4D97-AF65-F5344CB8AC3E}">
        <p14:creationId xmlns:p14="http://schemas.microsoft.com/office/powerpoint/2010/main" val="4085903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3A7BC-4723-14BE-1854-5F6CD2E3B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Assistant Practitioner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39711-9D82-48D6-85EB-6A56ED9C0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Assistant Practitioners</a:t>
            </a:r>
          </a:p>
          <a:p>
            <a:r>
              <a:rPr lang="en-GB" dirty="0"/>
              <a:t>Flexible skill mix </a:t>
            </a:r>
          </a:p>
          <a:p>
            <a:r>
              <a:rPr lang="en-GB" dirty="0"/>
              <a:t>Work with a range of registered practitioners </a:t>
            </a:r>
          </a:p>
          <a:p>
            <a:r>
              <a:rPr lang="en-GB" dirty="0"/>
              <a:t>No requirement for external placements</a:t>
            </a:r>
          </a:p>
          <a:p>
            <a:r>
              <a:rPr lang="en-GB" dirty="0"/>
              <a:t>Can administer medications (dependant on organisational policies and procedures)</a:t>
            </a:r>
          </a:p>
          <a:p>
            <a:r>
              <a:rPr lang="en-GB" dirty="0"/>
              <a:t>Not registered</a:t>
            </a:r>
          </a:p>
          <a:p>
            <a:r>
              <a:rPr lang="en-GB" dirty="0"/>
              <a:t>Advanced entry into other Pre-registration health professional programmes </a:t>
            </a:r>
          </a:p>
          <a:p>
            <a:r>
              <a:rPr lang="en-GB" dirty="0"/>
              <a:t>Meet the needs of your service across all health and social care settings. 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A96AEC-A341-6A89-F495-DD8CB2DD6505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/>
              <a:t>Nursing Associates</a:t>
            </a:r>
          </a:p>
          <a:p>
            <a:r>
              <a:rPr lang="en-GB" dirty="0"/>
              <a:t>Bridges gap between health care assistant and registered nurses</a:t>
            </a:r>
          </a:p>
          <a:p>
            <a:r>
              <a:rPr lang="en-GB" dirty="0"/>
              <a:t>Training requires external placement hours</a:t>
            </a:r>
          </a:p>
          <a:p>
            <a:r>
              <a:rPr lang="en-GB" dirty="0"/>
              <a:t>NMC registration</a:t>
            </a:r>
          </a:p>
          <a:p>
            <a:r>
              <a:rPr lang="en-GB" dirty="0"/>
              <a:t>Can administer medications</a:t>
            </a:r>
          </a:p>
          <a:p>
            <a:r>
              <a:rPr lang="en-GB" dirty="0"/>
              <a:t>Advanced entry into Pre reg Nursing degrees.</a:t>
            </a:r>
          </a:p>
          <a:p>
            <a:r>
              <a:rPr lang="en-GB" dirty="0"/>
              <a:t>Designed to develop nursing workforce across all nurse led settings.</a:t>
            </a:r>
          </a:p>
        </p:txBody>
      </p:sp>
    </p:spTree>
    <p:extLst>
      <p:ext uri="{BB962C8B-B14F-4D97-AF65-F5344CB8AC3E}">
        <p14:creationId xmlns:p14="http://schemas.microsoft.com/office/powerpoint/2010/main" val="243163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B5016-BC85-A84B-0236-76F74E1F5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Entry – Eligibility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A891F-89BE-3F99-5918-17B406846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126" y="1200150"/>
            <a:ext cx="8389599" cy="3692691"/>
          </a:xfrm>
        </p:spPr>
        <p:txBody>
          <a:bodyPr/>
          <a:lstStyle/>
          <a:p>
            <a:r>
              <a:rPr lang="en-GB" dirty="0"/>
              <a:t>Recruitment manager to attend university interview for internal/external applicants (Arranged via MS Teams).</a:t>
            </a:r>
          </a:p>
          <a:p>
            <a:r>
              <a:rPr lang="en-GB" dirty="0"/>
              <a:t>Math and English due to Government changes around apprenticeships, from February 2025 are not a requirement. This will be an employer decision if candidate needs to study  Functional Skills Level 2, alongside their Foundation Degree (if not already attained)  a consideration for candidates who may wish continue their study on a registered undergraduate BSc.</a:t>
            </a:r>
          </a:p>
          <a:p>
            <a:r>
              <a:rPr lang="en-GB" dirty="0"/>
              <a:t>Level 3 qualification in Health &amp; Social Care (equivalent) BTEC National Diploma, NVQ is desirable or previous experiential  healthcare experience 3-5 years.</a:t>
            </a:r>
          </a:p>
          <a:p>
            <a:r>
              <a:rPr lang="en-GB" dirty="0"/>
              <a:t>Employer to check and have visual sight of hard copies of certificates, before interview with UCLan staff to confirm qualifications.</a:t>
            </a:r>
          </a:p>
          <a:p>
            <a:r>
              <a:rPr lang="en-GB" dirty="0"/>
              <a:t>Contract of employment is for minimum duration of the apprenticeship.</a:t>
            </a:r>
          </a:p>
          <a:p>
            <a:r>
              <a:rPr lang="en-GB" dirty="0"/>
              <a:t>Minimum  contracted hours – 30 hours per week.</a:t>
            </a:r>
          </a:p>
          <a:p>
            <a:r>
              <a:rPr lang="en-GB" dirty="0"/>
              <a:t>Learner must have appropriate IT equipment especially if an on-line learner.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939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F2749-C746-5A78-18D0-8D4C3DB9E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Entry – Eligibility Criteria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BC478-2DF3-64AB-505E-8318CEE79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Cost of the Apprenticeship is covered by employer.</a:t>
            </a:r>
          </a:p>
          <a:p>
            <a:r>
              <a:rPr lang="en-GB" dirty="0"/>
              <a:t>Commitment to attend University one day per week – Hybrid delivery (F2F or online) for two years (equates to 21 months on programme with 3 months to complete End Point Assessment (EPA).</a:t>
            </a:r>
          </a:p>
          <a:p>
            <a:r>
              <a:rPr lang="en-GB" dirty="0"/>
              <a:t>The salary is in line with NMW requirements</a:t>
            </a:r>
          </a:p>
          <a:p>
            <a:r>
              <a:rPr lang="en-GB" dirty="0"/>
              <a:t>The apprentices must not be enrolled on to another apprenticeship course. </a:t>
            </a:r>
          </a:p>
          <a:p>
            <a:r>
              <a:rPr lang="en-GB" dirty="0"/>
              <a:t>The apprentice must have the right to work in England and spend at least 50% of their working hours in England and  must have been ordinarily resident,  minimum period of three years prior to commencement of the course.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483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71946-087B-1243-0EA9-A1AE2B53B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BA82C-346C-B2E1-6192-659610054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 day off the job learning (Minimum 6 hours per week)</a:t>
            </a:r>
          </a:p>
          <a:p>
            <a:r>
              <a:rPr lang="en-GB" dirty="0"/>
              <a:t>Learner employed for minimum of 30 contracted hours </a:t>
            </a:r>
          </a:p>
          <a:p>
            <a:r>
              <a:rPr lang="en-GB" dirty="0"/>
              <a:t>2-year programme delivered across 3 semesters </a:t>
            </a:r>
          </a:p>
          <a:p>
            <a:r>
              <a:rPr lang="en-GB" dirty="0"/>
              <a:t>Core and ‘Pathway’ modules specific to service need or profession specific (Varies for March &amp; September cohorts)</a:t>
            </a:r>
          </a:p>
          <a:p>
            <a:r>
              <a:rPr lang="en-GB" dirty="0"/>
              <a:t>Inclusive admissions criteria</a:t>
            </a:r>
          </a:p>
          <a:p>
            <a:r>
              <a:rPr lang="en-GB" dirty="0"/>
              <a:t>Flexible delivery via ‘Hybrid’ (Face to Face and on-line)</a:t>
            </a:r>
          </a:p>
          <a:p>
            <a:r>
              <a:rPr lang="en-GB" dirty="0"/>
              <a:t>Learner will need an appropriate mentor in practice, to monitor their development and  attend 12-week tripartite review meetings, along with the Apprenticeship Educator.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792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4B9B1-7C59-4290-3DE2-383DD50F3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Hybrid Delivery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D2501F-984A-8143-9A90-39EFDC4E57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875" y="1211109"/>
            <a:ext cx="6383338" cy="337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24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B706C-99A8-1175-9EA1-BBB338312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27" y="121296"/>
            <a:ext cx="6384680" cy="642468"/>
          </a:xfrm>
        </p:spPr>
        <p:txBody>
          <a:bodyPr anchor="b">
            <a:normAutofit/>
          </a:bodyPr>
          <a:lstStyle/>
          <a:p>
            <a:r>
              <a:rPr lang="en-GB" dirty="0"/>
              <a:t>Overview of Taught Modules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3251E8C-EEBA-9185-8E87-3D21FBBE95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3764"/>
            <a:ext cx="8923563" cy="44777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1200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8BA18-608D-A2A7-327C-DA94CD80B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Pathways Available-September Cohorts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6A313-33E1-81D2-9F20-24E946485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127" y="1200150"/>
            <a:ext cx="6384680" cy="3943349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542537-7F8F-8FCD-8D8C-902409584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099" y="975973"/>
            <a:ext cx="2915699" cy="1906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9CAA8F-810E-1120-6212-552DD21B3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62" y="975974"/>
            <a:ext cx="3151162" cy="19068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05824C-D480-73F1-D28F-19F5C7D01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948" y="2958612"/>
            <a:ext cx="3418449" cy="196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34656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y of Lancashire PowerPoint Figtree theme">
  <a:themeElements>
    <a:clrScheme name="Lancashire">
      <a:dk1>
        <a:srgbClr val="007FB0"/>
      </a:dk1>
      <a:lt1>
        <a:srgbClr val="FEFFFF"/>
      </a:lt1>
      <a:dk2>
        <a:srgbClr val="C7CBDA"/>
      </a:dk2>
      <a:lt2>
        <a:srgbClr val="34516C"/>
      </a:lt2>
      <a:accent1>
        <a:srgbClr val="0099D2"/>
      </a:accent1>
      <a:accent2>
        <a:srgbClr val="53B7E8"/>
      </a:accent2>
      <a:accent3>
        <a:srgbClr val="A4D3F2"/>
      </a:accent3>
      <a:accent4>
        <a:srgbClr val="577A9B"/>
      </a:accent4>
      <a:accent5>
        <a:srgbClr val="919CAD"/>
      </a:accent5>
      <a:accent6>
        <a:srgbClr val="C7CBDA"/>
      </a:accent6>
      <a:hlink>
        <a:srgbClr val="34516C"/>
      </a:hlink>
      <a:folHlink>
        <a:srgbClr val="0099D2"/>
      </a:folHlink>
    </a:clrScheme>
    <a:fontScheme name="Lancashire">
      <a:majorFont>
        <a:latin typeface="Figtree Lancashire ExtBd"/>
        <a:ea typeface=""/>
        <a:cs typeface=""/>
      </a:majorFont>
      <a:minorFont>
        <a:latin typeface="Figtree Lancashir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rgbClr val="34516C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niversity of Lancashire PowerPoint Figtree theme" id="{83920216-9B57-40CB-88FB-82879D2EC17E}" vid="{88E96002-C882-4546-A30C-B0E1048A27F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a248e4d-7bd6-47d8-8f91-a4de9969458a" xsi:nil="true"/>
    <lcf76f155ced4ddcb4097134ff3c332f xmlns="73b5c135-bdd0-4200-b9e2-8c09b7278759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7F34BCA792AC4A91D7A7608E97C72B" ma:contentTypeVersion="19" ma:contentTypeDescription="Create a new document." ma:contentTypeScope="" ma:versionID="b107bf95f8aa8960c842a437a12c7a92">
  <xsd:schema xmlns:xsd="http://www.w3.org/2001/XMLSchema" xmlns:xs="http://www.w3.org/2001/XMLSchema" xmlns:p="http://schemas.microsoft.com/office/2006/metadata/properties" xmlns:ns1="http://schemas.microsoft.com/sharepoint/v3" xmlns:ns2="5a248e4d-7bd6-47d8-8f91-a4de9969458a" xmlns:ns3="73b5c135-bdd0-4200-b9e2-8c09b7278759" targetNamespace="http://schemas.microsoft.com/office/2006/metadata/properties" ma:root="true" ma:fieldsID="7bedc655ca89be5161930a6a580e81f5" ns1:_="" ns2:_="" ns3:_="">
    <xsd:import namespace="http://schemas.microsoft.com/sharepoint/v3"/>
    <xsd:import namespace="5a248e4d-7bd6-47d8-8f91-a4de9969458a"/>
    <xsd:import namespace="73b5c135-bdd0-4200-b9e2-8c09b727875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48e4d-7bd6-47d8-8f91-a4de996945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53f2c40-fa99-47db-9d1a-8ff4424ddde0}" ma:internalName="TaxCatchAll" ma:showField="CatchAllData" ma:web="5a248e4d-7bd6-47d8-8f91-a4de996945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b5c135-bdd0-4200-b9e2-8c09b72787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B3F577-45E6-4D36-A641-414C30E76F45}">
  <ds:schemaRefs>
    <ds:schemaRef ds:uri="http://schemas.microsoft.com/office/2006/metadata/properties"/>
    <ds:schemaRef ds:uri="http://schemas.microsoft.com/office/infopath/2007/PartnerControls"/>
    <ds:schemaRef ds:uri="a7789895-8714-482e-b1be-a2682314a41c"/>
    <ds:schemaRef ds:uri="f383d323-e461-439a-b00d-21a226d33616"/>
  </ds:schemaRefs>
</ds:datastoreItem>
</file>

<file path=customXml/itemProps2.xml><?xml version="1.0" encoding="utf-8"?>
<ds:datastoreItem xmlns:ds="http://schemas.openxmlformats.org/officeDocument/2006/customXml" ds:itemID="{3A10778D-C942-4EB9-9DB5-7608D69506C2}"/>
</file>

<file path=customXml/itemProps3.xml><?xml version="1.0" encoding="utf-8"?>
<ds:datastoreItem xmlns:ds="http://schemas.openxmlformats.org/officeDocument/2006/customXml" ds:itemID="{487A8C57-B434-4266-A440-B0978B81DC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University of Lancashire PowerPoint Figtree theme</Template>
  <TotalTime>81</TotalTime>
  <Words>583</Words>
  <Application>Microsoft Office PowerPoint</Application>
  <PresentationFormat>On-screen Show (16:9)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Figtree Lancashire Med</vt:lpstr>
      <vt:lpstr>Figtree Lancashire ExtBd</vt:lpstr>
      <vt:lpstr>Figtree</vt:lpstr>
      <vt:lpstr>Figtree Lancashire</vt:lpstr>
      <vt:lpstr>Arial</vt:lpstr>
      <vt:lpstr>Avenir Next Bold</vt:lpstr>
      <vt:lpstr>University of Lancashire PowerPoint Figtree theme</vt:lpstr>
      <vt:lpstr>Assistant Practitioner (FdSc)  Degree Apprenticeship  Programme Overview &amp;  Recruitment Timelines  March 2026 September 2026 TBA </vt:lpstr>
      <vt:lpstr>Recruitment Timeline for DA-Assistant Practitioner  March 2026</vt:lpstr>
      <vt:lpstr>Assistant Practitioner Role</vt:lpstr>
      <vt:lpstr>Entry – Eligibility Criteria</vt:lpstr>
      <vt:lpstr>Entry – Eligibility Criteria continued</vt:lpstr>
      <vt:lpstr>Course Overview</vt:lpstr>
      <vt:lpstr>Hybrid Delivery </vt:lpstr>
      <vt:lpstr>Overview of Taught Modules</vt:lpstr>
      <vt:lpstr>Pathways Available-September Cohorts</vt:lpstr>
      <vt:lpstr>Pathways Available March Cohorts</vt:lpstr>
      <vt:lpstr>PowerPoint Presentation</vt:lpstr>
      <vt:lpstr>PowerPoint Presentation</vt:lpstr>
      <vt:lpstr>PowerPoint Presentation</vt:lpstr>
      <vt:lpstr>Support Available for our Learners</vt:lpstr>
      <vt:lpstr>Contact Details</vt:lpstr>
    </vt:vector>
  </TitlesOfParts>
  <Company>University Of Central Lancashire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Melanie Moville (External Relations)</dc:creator>
  <cp:lastModifiedBy>Terence Jagger (School of Nursing and Midwifery)</cp:lastModifiedBy>
  <cp:revision>4</cp:revision>
  <dcterms:created xsi:type="dcterms:W3CDTF">2025-08-14T09:54:52Z</dcterms:created>
  <dcterms:modified xsi:type="dcterms:W3CDTF">2025-09-08T11:10:50Z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0x0101005A7F34BCA792AC4A91D7A7608E97C72B</vt:lpwstr>
  </property>
  <property fmtid="{D5CDD505-2E9C-101B-9397-08002B2CF9AE}" pid="3" name="MediaServiceImageTags">
    <vt:lpwstr/>
  </property>
</Properties>
</file>