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8"/>
  </p:notesMasterIdLst>
  <p:sldIdLst>
    <p:sldId id="529" r:id="rId5"/>
    <p:sldId id="537" r:id="rId6"/>
    <p:sldId id="538" r:id="rId7"/>
    <p:sldId id="279" r:id="rId8"/>
    <p:sldId id="536" r:id="rId9"/>
    <p:sldId id="530" r:id="rId10"/>
    <p:sldId id="531" r:id="rId11"/>
    <p:sldId id="524" r:id="rId12"/>
    <p:sldId id="525" r:id="rId13"/>
    <p:sldId id="256" r:id="rId14"/>
    <p:sldId id="257" r:id="rId15"/>
    <p:sldId id="532" r:id="rId16"/>
    <p:sldId id="526" r:id="rId17"/>
  </p:sldIdLst>
  <p:sldSz cx="12192000" cy="6858000"/>
  <p:notesSz cx="6858000" cy="91440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A7FF43-1DD1-5809-5213-57809CC63398}" v="3" dt="2024-04-29T12:02:57.0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14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RPHY, Olivia (MORECAMBE BAY PRIMARY CARE COLLABORATIVE)" userId="S::olivia.murphy1@nhs.net::1e7d7ef8-7f2d-4642-abd7-a7d595a44368" providerId="AD" clId="Web-{E4A7FF43-1DD1-5809-5213-57809CC63398}"/>
    <pc:docChg chg="modSld">
      <pc:chgData name="MURPHY, Olivia (MORECAMBE BAY PRIMARY CARE COLLABORATIVE)" userId="S::olivia.murphy1@nhs.net::1e7d7ef8-7f2d-4642-abd7-a7d595a44368" providerId="AD" clId="Web-{E4A7FF43-1DD1-5809-5213-57809CC63398}" dt="2024-04-29T12:02:57.020" v="2" actId="14100"/>
      <pc:docMkLst>
        <pc:docMk/>
      </pc:docMkLst>
      <pc:sldChg chg="modSp">
        <pc:chgData name="MURPHY, Olivia (MORECAMBE BAY PRIMARY CARE COLLABORATIVE)" userId="S::olivia.murphy1@nhs.net::1e7d7ef8-7f2d-4642-abd7-a7d595a44368" providerId="AD" clId="Web-{E4A7FF43-1DD1-5809-5213-57809CC63398}" dt="2024-04-29T12:01:52.031" v="0" actId="1076"/>
        <pc:sldMkLst>
          <pc:docMk/>
          <pc:sldMk cId="265761427" sldId="537"/>
        </pc:sldMkLst>
        <pc:picChg chg="mod">
          <ac:chgData name="MURPHY, Olivia (MORECAMBE BAY PRIMARY CARE COLLABORATIVE)" userId="S::olivia.murphy1@nhs.net::1e7d7ef8-7f2d-4642-abd7-a7d595a44368" providerId="AD" clId="Web-{E4A7FF43-1DD1-5809-5213-57809CC63398}" dt="2024-04-29T12:01:52.031" v="0" actId="1076"/>
          <ac:picMkLst>
            <pc:docMk/>
            <pc:sldMk cId="265761427" sldId="537"/>
            <ac:picMk id="4" creationId="{379FDE46-8C6E-07E7-325B-A84089592765}"/>
          </ac:picMkLst>
        </pc:picChg>
      </pc:sldChg>
      <pc:sldChg chg="modSp">
        <pc:chgData name="MURPHY, Olivia (MORECAMBE BAY PRIMARY CARE COLLABORATIVE)" userId="S::olivia.murphy1@nhs.net::1e7d7ef8-7f2d-4642-abd7-a7d595a44368" providerId="AD" clId="Web-{E4A7FF43-1DD1-5809-5213-57809CC63398}" dt="2024-04-29T12:02:57.020" v="2" actId="14100"/>
        <pc:sldMkLst>
          <pc:docMk/>
          <pc:sldMk cId="1757491176" sldId="538"/>
        </pc:sldMkLst>
        <pc:picChg chg="mod">
          <ac:chgData name="MURPHY, Olivia (MORECAMBE BAY PRIMARY CARE COLLABORATIVE)" userId="S::olivia.murphy1@nhs.net::1e7d7ef8-7f2d-4642-abd7-a7d595a44368" providerId="AD" clId="Web-{E4A7FF43-1DD1-5809-5213-57809CC63398}" dt="2024-04-29T12:02:57.020" v="2" actId="14100"/>
          <ac:picMkLst>
            <pc:docMk/>
            <pc:sldMk cId="1757491176" sldId="538"/>
            <ac:picMk id="4" creationId="{169DE25F-B738-B1EC-E85C-E42F6B80D057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8F5965-DAC5-4194-A431-976F80C54607}" type="doc">
      <dgm:prSet loTypeId="urn:microsoft.com/office/officeart/2005/8/layout/default" loCatId="list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BED093C6-7827-4236-AB71-28C37A131AFF}">
      <dgm:prSet/>
      <dgm:spPr/>
      <dgm:t>
        <a:bodyPr/>
        <a:lstStyle/>
        <a:p>
          <a:pPr rtl="0"/>
          <a:r>
            <a:rPr lang="en-GB" dirty="0"/>
            <a:t>Nursing</a:t>
          </a:r>
          <a:r>
            <a:rPr lang="en-GB" dirty="0">
              <a:latin typeface="Calibri"/>
            </a:rPr>
            <a:t> </a:t>
          </a:r>
        </a:p>
        <a:p>
          <a:pPr rtl="0"/>
          <a:r>
            <a:rPr lang="en-GB" dirty="0">
              <a:latin typeface="Calibri"/>
            </a:rPr>
            <a:t>(March &amp; Sept)</a:t>
          </a:r>
          <a:endParaRPr lang="en-US" dirty="0"/>
        </a:p>
      </dgm:t>
    </dgm:pt>
    <dgm:pt modelId="{F16BD11F-E4C9-4A50-BFB4-58DF3FDF94C5}" type="parTrans" cxnId="{F90D12DC-0B0E-479B-BF69-197928DBB900}">
      <dgm:prSet/>
      <dgm:spPr/>
      <dgm:t>
        <a:bodyPr/>
        <a:lstStyle/>
        <a:p>
          <a:endParaRPr lang="en-US"/>
        </a:p>
      </dgm:t>
    </dgm:pt>
    <dgm:pt modelId="{9F72B207-7AE9-4CC5-B41F-51526F8DA9C3}" type="sibTrans" cxnId="{F90D12DC-0B0E-479B-BF69-197928DBB900}">
      <dgm:prSet/>
      <dgm:spPr/>
      <dgm:t>
        <a:bodyPr/>
        <a:lstStyle/>
        <a:p>
          <a:endParaRPr lang="en-US"/>
        </a:p>
      </dgm:t>
    </dgm:pt>
    <dgm:pt modelId="{B50FB5C5-9C2D-4394-B2E7-6EEA4B18AD32}">
      <dgm:prSet/>
      <dgm:spPr/>
      <dgm:t>
        <a:bodyPr/>
        <a:lstStyle/>
        <a:p>
          <a:r>
            <a:rPr lang="en-GB" dirty="0"/>
            <a:t>Stroke and Neuro</a:t>
          </a:r>
        </a:p>
        <a:p>
          <a:r>
            <a:rPr lang="en-GB" dirty="0"/>
            <a:t>(Sept)</a:t>
          </a:r>
          <a:endParaRPr lang="en-US" dirty="0"/>
        </a:p>
      </dgm:t>
    </dgm:pt>
    <dgm:pt modelId="{C2891D5A-8288-46A9-A832-755F3350FAA0}" type="parTrans" cxnId="{0309EFBB-FED2-421A-91E0-15982150C904}">
      <dgm:prSet/>
      <dgm:spPr/>
      <dgm:t>
        <a:bodyPr/>
        <a:lstStyle/>
        <a:p>
          <a:endParaRPr lang="en-US"/>
        </a:p>
      </dgm:t>
    </dgm:pt>
    <dgm:pt modelId="{49849B56-4F64-4ED0-A63B-ECDFE929F16E}" type="sibTrans" cxnId="{0309EFBB-FED2-421A-91E0-15982150C904}">
      <dgm:prSet/>
      <dgm:spPr/>
      <dgm:t>
        <a:bodyPr/>
        <a:lstStyle/>
        <a:p>
          <a:endParaRPr lang="en-US"/>
        </a:p>
      </dgm:t>
    </dgm:pt>
    <dgm:pt modelId="{64818D13-E474-4DEF-90FC-981054B9B491}">
      <dgm:prSet/>
      <dgm:spPr/>
      <dgm:t>
        <a:bodyPr/>
        <a:lstStyle/>
        <a:p>
          <a:r>
            <a:rPr lang="en-GB" dirty="0"/>
            <a:t>Occupational Therapy (March)</a:t>
          </a:r>
          <a:endParaRPr lang="en-US" dirty="0"/>
        </a:p>
      </dgm:t>
    </dgm:pt>
    <dgm:pt modelId="{952B5682-6A27-49D0-B3AC-1012A885EE34}" type="parTrans" cxnId="{98E7FE4F-5995-4DCB-8587-5073A9B2F63F}">
      <dgm:prSet/>
      <dgm:spPr/>
      <dgm:t>
        <a:bodyPr/>
        <a:lstStyle/>
        <a:p>
          <a:endParaRPr lang="en-US"/>
        </a:p>
      </dgm:t>
    </dgm:pt>
    <dgm:pt modelId="{A5788741-22DD-41A1-8398-B98357174810}" type="sibTrans" cxnId="{98E7FE4F-5995-4DCB-8587-5073A9B2F63F}">
      <dgm:prSet/>
      <dgm:spPr/>
      <dgm:t>
        <a:bodyPr/>
        <a:lstStyle/>
        <a:p>
          <a:endParaRPr lang="en-US"/>
        </a:p>
      </dgm:t>
    </dgm:pt>
    <dgm:pt modelId="{300C7294-4D8B-4562-909C-BC3C02181646}">
      <dgm:prSet/>
      <dgm:spPr/>
      <dgm:t>
        <a:bodyPr/>
        <a:lstStyle/>
        <a:p>
          <a:r>
            <a:rPr lang="en-GB" dirty="0"/>
            <a:t>Physiotherapy</a:t>
          </a:r>
        </a:p>
        <a:p>
          <a:r>
            <a:rPr lang="en-GB" dirty="0"/>
            <a:t>(March)</a:t>
          </a:r>
          <a:endParaRPr lang="en-US" dirty="0"/>
        </a:p>
      </dgm:t>
    </dgm:pt>
    <dgm:pt modelId="{76B70127-C771-4126-A17A-6370472CD25E}" type="parTrans" cxnId="{786CE20F-E0A4-4B6A-B1AD-603C26AA2D4F}">
      <dgm:prSet/>
      <dgm:spPr/>
      <dgm:t>
        <a:bodyPr/>
        <a:lstStyle/>
        <a:p>
          <a:endParaRPr lang="en-US"/>
        </a:p>
      </dgm:t>
    </dgm:pt>
    <dgm:pt modelId="{90E8C2FF-0C77-4E8B-93A6-DBC446AF6201}" type="sibTrans" cxnId="{786CE20F-E0A4-4B6A-B1AD-603C26AA2D4F}">
      <dgm:prSet/>
      <dgm:spPr/>
      <dgm:t>
        <a:bodyPr/>
        <a:lstStyle/>
        <a:p>
          <a:endParaRPr lang="en-US"/>
        </a:p>
      </dgm:t>
    </dgm:pt>
    <dgm:pt modelId="{9B7CED43-BDEA-4115-A4FC-C7604B8CAB8F}">
      <dgm:prSet phldr="0"/>
      <dgm:spPr/>
      <dgm:t>
        <a:bodyPr/>
        <a:lstStyle/>
        <a:p>
          <a:r>
            <a:rPr lang="en-GB" dirty="0">
              <a:latin typeface="Calibri"/>
            </a:rPr>
            <a:t>Theatres</a:t>
          </a:r>
        </a:p>
        <a:p>
          <a:r>
            <a:rPr lang="en-GB" dirty="0">
              <a:latin typeface="Calibri"/>
            </a:rPr>
            <a:t>(Sept)</a:t>
          </a:r>
        </a:p>
      </dgm:t>
    </dgm:pt>
    <dgm:pt modelId="{D1C84584-0976-4F82-B77C-72096E48BA3F}" type="parTrans" cxnId="{DDCB20B7-79D4-4C59-BD3F-1BB4AD662802}">
      <dgm:prSet/>
      <dgm:spPr/>
      <dgm:t>
        <a:bodyPr/>
        <a:lstStyle/>
        <a:p>
          <a:endParaRPr lang="en-GB"/>
        </a:p>
      </dgm:t>
    </dgm:pt>
    <dgm:pt modelId="{575DCAC1-89CD-4149-B17C-AE2A2F6E7453}" type="sibTrans" cxnId="{DDCB20B7-79D4-4C59-BD3F-1BB4AD662802}">
      <dgm:prSet/>
      <dgm:spPr/>
      <dgm:t>
        <a:bodyPr/>
        <a:lstStyle/>
        <a:p>
          <a:endParaRPr lang="en-GB"/>
        </a:p>
      </dgm:t>
    </dgm:pt>
    <dgm:pt modelId="{FA0740E0-13B4-4009-BB1B-D0C27C626073}" type="pres">
      <dgm:prSet presAssocID="{3A8F5965-DAC5-4194-A431-976F80C54607}" presName="diagram" presStyleCnt="0">
        <dgm:presLayoutVars>
          <dgm:dir/>
          <dgm:resizeHandles val="exact"/>
        </dgm:presLayoutVars>
      </dgm:prSet>
      <dgm:spPr/>
    </dgm:pt>
    <dgm:pt modelId="{ED04980B-5B61-4391-86C7-AA744048C465}" type="pres">
      <dgm:prSet presAssocID="{BED093C6-7827-4236-AB71-28C37A131AFF}" presName="node" presStyleLbl="node1" presStyleIdx="0" presStyleCnt="5">
        <dgm:presLayoutVars>
          <dgm:bulletEnabled val="1"/>
        </dgm:presLayoutVars>
      </dgm:prSet>
      <dgm:spPr/>
    </dgm:pt>
    <dgm:pt modelId="{85080114-11CD-424D-B7DD-48991AF42EFC}" type="pres">
      <dgm:prSet presAssocID="{9F72B207-7AE9-4CC5-B41F-51526F8DA9C3}" presName="sibTrans" presStyleCnt="0"/>
      <dgm:spPr/>
    </dgm:pt>
    <dgm:pt modelId="{179B7865-8089-48E0-804D-6EDDCF5A880D}" type="pres">
      <dgm:prSet presAssocID="{B50FB5C5-9C2D-4394-B2E7-6EEA4B18AD32}" presName="node" presStyleLbl="node1" presStyleIdx="1" presStyleCnt="5">
        <dgm:presLayoutVars>
          <dgm:bulletEnabled val="1"/>
        </dgm:presLayoutVars>
      </dgm:prSet>
      <dgm:spPr/>
    </dgm:pt>
    <dgm:pt modelId="{5C7A0B2F-F47C-4E5B-8AC0-3F24A52D2ACB}" type="pres">
      <dgm:prSet presAssocID="{49849B56-4F64-4ED0-A63B-ECDFE929F16E}" presName="sibTrans" presStyleCnt="0"/>
      <dgm:spPr/>
    </dgm:pt>
    <dgm:pt modelId="{548E5A6B-BC6B-4F44-B265-288C41F09D6A}" type="pres">
      <dgm:prSet presAssocID="{9B7CED43-BDEA-4115-A4FC-C7604B8CAB8F}" presName="node" presStyleLbl="node1" presStyleIdx="2" presStyleCnt="5" custLinFactNeighborY="1212">
        <dgm:presLayoutVars>
          <dgm:bulletEnabled val="1"/>
        </dgm:presLayoutVars>
      </dgm:prSet>
      <dgm:spPr/>
    </dgm:pt>
    <dgm:pt modelId="{A274706A-BB25-43BF-962D-EA0F31004177}" type="pres">
      <dgm:prSet presAssocID="{575DCAC1-89CD-4149-B17C-AE2A2F6E7453}" presName="sibTrans" presStyleCnt="0"/>
      <dgm:spPr/>
    </dgm:pt>
    <dgm:pt modelId="{32B3DD0D-4D4A-4E33-91C7-F836B9903483}" type="pres">
      <dgm:prSet presAssocID="{64818D13-E474-4DEF-90FC-981054B9B491}" presName="node" presStyleLbl="node1" presStyleIdx="3" presStyleCnt="5">
        <dgm:presLayoutVars>
          <dgm:bulletEnabled val="1"/>
        </dgm:presLayoutVars>
      </dgm:prSet>
      <dgm:spPr/>
    </dgm:pt>
    <dgm:pt modelId="{78788A7C-0E3F-467B-8CDB-0CAB7F9FB44F}" type="pres">
      <dgm:prSet presAssocID="{A5788741-22DD-41A1-8398-B98357174810}" presName="sibTrans" presStyleCnt="0"/>
      <dgm:spPr/>
    </dgm:pt>
    <dgm:pt modelId="{88C81B13-44C1-4288-87A1-84B2BEF0E619}" type="pres">
      <dgm:prSet presAssocID="{300C7294-4D8B-4562-909C-BC3C02181646}" presName="node" presStyleLbl="node1" presStyleIdx="4" presStyleCnt="5">
        <dgm:presLayoutVars>
          <dgm:bulletEnabled val="1"/>
        </dgm:presLayoutVars>
      </dgm:prSet>
      <dgm:spPr/>
    </dgm:pt>
  </dgm:ptLst>
  <dgm:cxnLst>
    <dgm:cxn modelId="{786CE20F-E0A4-4B6A-B1AD-603C26AA2D4F}" srcId="{3A8F5965-DAC5-4194-A431-976F80C54607}" destId="{300C7294-4D8B-4562-909C-BC3C02181646}" srcOrd="4" destOrd="0" parTransId="{76B70127-C771-4126-A17A-6370472CD25E}" sibTransId="{90E8C2FF-0C77-4E8B-93A6-DBC446AF6201}"/>
    <dgm:cxn modelId="{B7BD212A-9A84-405A-9ED5-50A063CD1262}" type="presOf" srcId="{9B7CED43-BDEA-4115-A4FC-C7604B8CAB8F}" destId="{548E5A6B-BC6B-4F44-B265-288C41F09D6A}" srcOrd="0" destOrd="0" presId="urn:microsoft.com/office/officeart/2005/8/layout/default"/>
    <dgm:cxn modelId="{98E7FE4F-5995-4DCB-8587-5073A9B2F63F}" srcId="{3A8F5965-DAC5-4194-A431-976F80C54607}" destId="{64818D13-E474-4DEF-90FC-981054B9B491}" srcOrd="3" destOrd="0" parTransId="{952B5682-6A27-49D0-B3AC-1012A885EE34}" sibTransId="{A5788741-22DD-41A1-8398-B98357174810}"/>
    <dgm:cxn modelId="{6678527F-E8B1-4F80-B73D-1534651CAB5E}" type="presOf" srcId="{3A8F5965-DAC5-4194-A431-976F80C54607}" destId="{FA0740E0-13B4-4009-BB1B-D0C27C626073}" srcOrd="0" destOrd="0" presId="urn:microsoft.com/office/officeart/2005/8/layout/default"/>
    <dgm:cxn modelId="{DDCB20B7-79D4-4C59-BD3F-1BB4AD662802}" srcId="{3A8F5965-DAC5-4194-A431-976F80C54607}" destId="{9B7CED43-BDEA-4115-A4FC-C7604B8CAB8F}" srcOrd="2" destOrd="0" parTransId="{D1C84584-0976-4F82-B77C-72096E48BA3F}" sibTransId="{575DCAC1-89CD-4149-B17C-AE2A2F6E7453}"/>
    <dgm:cxn modelId="{0309EFBB-FED2-421A-91E0-15982150C904}" srcId="{3A8F5965-DAC5-4194-A431-976F80C54607}" destId="{B50FB5C5-9C2D-4394-B2E7-6EEA4B18AD32}" srcOrd="1" destOrd="0" parTransId="{C2891D5A-8288-46A9-A832-755F3350FAA0}" sibTransId="{49849B56-4F64-4ED0-A63B-ECDFE929F16E}"/>
    <dgm:cxn modelId="{F02BACC0-035B-4B1C-9EEA-4B624F03C986}" type="presOf" srcId="{B50FB5C5-9C2D-4394-B2E7-6EEA4B18AD32}" destId="{179B7865-8089-48E0-804D-6EDDCF5A880D}" srcOrd="0" destOrd="0" presId="urn:microsoft.com/office/officeart/2005/8/layout/default"/>
    <dgm:cxn modelId="{39AE58C5-09F7-464F-8D2C-D0693424C3C6}" type="presOf" srcId="{300C7294-4D8B-4562-909C-BC3C02181646}" destId="{88C81B13-44C1-4288-87A1-84B2BEF0E619}" srcOrd="0" destOrd="0" presId="urn:microsoft.com/office/officeart/2005/8/layout/default"/>
    <dgm:cxn modelId="{7EC554CE-495B-4960-B6E9-16558BE9A7BD}" type="presOf" srcId="{BED093C6-7827-4236-AB71-28C37A131AFF}" destId="{ED04980B-5B61-4391-86C7-AA744048C465}" srcOrd="0" destOrd="0" presId="urn:microsoft.com/office/officeart/2005/8/layout/default"/>
    <dgm:cxn modelId="{24FC45D0-85A0-4598-8881-1305402BEED3}" type="presOf" srcId="{64818D13-E474-4DEF-90FC-981054B9B491}" destId="{32B3DD0D-4D4A-4E33-91C7-F836B9903483}" srcOrd="0" destOrd="0" presId="urn:microsoft.com/office/officeart/2005/8/layout/default"/>
    <dgm:cxn modelId="{F90D12DC-0B0E-479B-BF69-197928DBB900}" srcId="{3A8F5965-DAC5-4194-A431-976F80C54607}" destId="{BED093C6-7827-4236-AB71-28C37A131AFF}" srcOrd="0" destOrd="0" parTransId="{F16BD11F-E4C9-4A50-BFB4-58DF3FDF94C5}" sibTransId="{9F72B207-7AE9-4CC5-B41F-51526F8DA9C3}"/>
    <dgm:cxn modelId="{ADA18A19-A0D2-4467-B0DC-5718747AC3FC}" type="presParOf" srcId="{FA0740E0-13B4-4009-BB1B-D0C27C626073}" destId="{ED04980B-5B61-4391-86C7-AA744048C465}" srcOrd="0" destOrd="0" presId="urn:microsoft.com/office/officeart/2005/8/layout/default"/>
    <dgm:cxn modelId="{947702BF-4C36-41DB-B6FF-E87BB09F6DCD}" type="presParOf" srcId="{FA0740E0-13B4-4009-BB1B-D0C27C626073}" destId="{85080114-11CD-424D-B7DD-48991AF42EFC}" srcOrd="1" destOrd="0" presId="urn:microsoft.com/office/officeart/2005/8/layout/default"/>
    <dgm:cxn modelId="{480801BE-2B2F-45C7-82FF-3AC86EF64D7D}" type="presParOf" srcId="{FA0740E0-13B4-4009-BB1B-D0C27C626073}" destId="{179B7865-8089-48E0-804D-6EDDCF5A880D}" srcOrd="2" destOrd="0" presId="urn:microsoft.com/office/officeart/2005/8/layout/default"/>
    <dgm:cxn modelId="{0CA162F1-70AB-4355-8B35-CD5F4AAEF348}" type="presParOf" srcId="{FA0740E0-13B4-4009-BB1B-D0C27C626073}" destId="{5C7A0B2F-F47C-4E5B-8AC0-3F24A52D2ACB}" srcOrd="3" destOrd="0" presId="urn:microsoft.com/office/officeart/2005/8/layout/default"/>
    <dgm:cxn modelId="{771D6885-7624-48EB-9A8E-1BAC0BD1E65B}" type="presParOf" srcId="{FA0740E0-13B4-4009-BB1B-D0C27C626073}" destId="{548E5A6B-BC6B-4F44-B265-288C41F09D6A}" srcOrd="4" destOrd="0" presId="urn:microsoft.com/office/officeart/2005/8/layout/default"/>
    <dgm:cxn modelId="{AC4B8ABB-20C7-49C1-878C-5A5BB5753CA2}" type="presParOf" srcId="{FA0740E0-13B4-4009-BB1B-D0C27C626073}" destId="{A274706A-BB25-43BF-962D-EA0F31004177}" srcOrd="5" destOrd="0" presId="urn:microsoft.com/office/officeart/2005/8/layout/default"/>
    <dgm:cxn modelId="{D2CC5E1F-BF34-4A03-A515-E3CDB811DC66}" type="presParOf" srcId="{FA0740E0-13B4-4009-BB1B-D0C27C626073}" destId="{32B3DD0D-4D4A-4E33-91C7-F836B9903483}" srcOrd="6" destOrd="0" presId="urn:microsoft.com/office/officeart/2005/8/layout/default"/>
    <dgm:cxn modelId="{0618045C-BCA2-415E-8793-6C2C8629B75E}" type="presParOf" srcId="{FA0740E0-13B4-4009-BB1B-D0C27C626073}" destId="{78788A7C-0E3F-467B-8CDB-0CAB7F9FB44F}" srcOrd="7" destOrd="0" presId="urn:microsoft.com/office/officeart/2005/8/layout/default"/>
    <dgm:cxn modelId="{4E31148B-E93E-42C5-8890-D67312030423}" type="presParOf" srcId="{FA0740E0-13B4-4009-BB1B-D0C27C626073}" destId="{88C81B13-44C1-4288-87A1-84B2BEF0E619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9484C4-C254-4718-A61A-18F4D1C97FA0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F745A96-D5AA-4390-A24E-908CE7F7FA6D}">
      <dgm:prSet phldrT="[Text]" phldr="0"/>
      <dgm:spPr/>
      <dgm:t>
        <a:bodyPr/>
        <a:lstStyle/>
        <a:p>
          <a:r>
            <a:rPr lang="en-GB" dirty="0"/>
            <a:t>Course team</a:t>
          </a:r>
        </a:p>
        <a:p>
          <a:r>
            <a:rPr lang="en-GB" dirty="0"/>
            <a:t>(academic advisor, AWBE, module leaders)</a:t>
          </a:r>
        </a:p>
      </dgm:t>
    </dgm:pt>
    <dgm:pt modelId="{7A7A633E-BD3F-412C-96DD-2AF60FEFDAC5}" type="parTrans" cxnId="{5E60B34E-6CE6-4BC2-A6A3-39A32A4D2AC8}">
      <dgm:prSet/>
      <dgm:spPr/>
      <dgm:t>
        <a:bodyPr/>
        <a:lstStyle/>
        <a:p>
          <a:endParaRPr lang="en-GB"/>
        </a:p>
      </dgm:t>
    </dgm:pt>
    <dgm:pt modelId="{9B390C98-DD76-4A80-86CF-3EAA398C9B82}" type="sibTrans" cxnId="{5E60B34E-6CE6-4BC2-A6A3-39A32A4D2AC8}">
      <dgm:prSet/>
      <dgm:spPr/>
      <dgm:t>
        <a:bodyPr/>
        <a:lstStyle/>
        <a:p>
          <a:endParaRPr lang="en-GB"/>
        </a:p>
      </dgm:t>
    </dgm:pt>
    <dgm:pt modelId="{87333D77-63E3-43C3-B0F2-51C97FB34BEE}">
      <dgm:prSet phldrT="[Text]" phldr="0"/>
      <dgm:spPr/>
      <dgm:t>
        <a:bodyPr/>
        <a:lstStyle/>
        <a:p>
          <a:r>
            <a:rPr lang="en-GB">
              <a:latin typeface="Calibri"/>
            </a:rPr>
            <a:t>Apprentice</a:t>
          </a:r>
          <a:endParaRPr lang="en-GB"/>
        </a:p>
      </dgm:t>
    </dgm:pt>
    <dgm:pt modelId="{BD2E1C79-A77F-481D-9E6C-D3983503FE67}" type="parTrans" cxnId="{36A1D80A-8C53-4722-8A03-B17D941055E8}">
      <dgm:prSet/>
      <dgm:spPr/>
      <dgm:t>
        <a:bodyPr/>
        <a:lstStyle/>
        <a:p>
          <a:endParaRPr lang="en-GB"/>
        </a:p>
      </dgm:t>
    </dgm:pt>
    <dgm:pt modelId="{9A469046-0308-4BCB-B36C-A3391AC96E17}" type="sibTrans" cxnId="{36A1D80A-8C53-4722-8A03-B17D941055E8}">
      <dgm:prSet/>
      <dgm:spPr/>
      <dgm:t>
        <a:bodyPr/>
        <a:lstStyle/>
        <a:p>
          <a:endParaRPr lang="en-GB"/>
        </a:p>
      </dgm:t>
    </dgm:pt>
    <dgm:pt modelId="{4F483B8F-0EBF-4F2C-B2A5-27A25000C1C9}">
      <dgm:prSet phldrT="[Text]" phldr="0"/>
      <dgm:spPr/>
      <dgm:t>
        <a:bodyPr/>
        <a:lstStyle/>
        <a:p>
          <a:r>
            <a:rPr lang="en-GB">
              <a:latin typeface="Calibri"/>
            </a:rPr>
            <a:t>Employer</a:t>
          </a:r>
          <a:endParaRPr lang="en-GB"/>
        </a:p>
      </dgm:t>
    </dgm:pt>
    <dgm:pt modelId="{18C63C68-7E68-4A3A-A877-2EE78E620EC1}" type="parTrans" cxnId="{818BDDEE-A302-448E-81EC-E7FB0FE582CC}">
      <dgm:prSet/>
      <dgm:spPr/>
      <dgm:t>
        <a:bodyPr/>
        <a:lstStyle/>
        <a:p>
          <a:endParaRPr lang="en-GB"/>
        </a:p>
      </dgm:t>
    </dgm:pt>
    <dgm:pt modelId="{668F266C-4DB6-4241-B4DF-AF6F1D9ABA2A}" type="sibTrans" cxnId="{818BDDEE-A302-448E-81EC-E7FB0FE582CC}">
      <dgm:prSet/>
      <dgm:spPr/>
      <dgm:t>
        <a:bodyPr/>
        <a:lstStyle/>
        <a:p>
          <a:endParaRPr lang="en-GB"/>
        </a:p>
      </dgm:t>
    </dgm:pt>
    <dgm:pt modelId="{95917A49-F7A3-4500-B36D-D0B0D560EDBB}" type="pres">
      <dgm:prSet presAssocID="{DA9484C4-C254-4718-A61A-18F4D1C97FA0}" presName="Name0" presStyleCnt="0">
        <dgm:presLayoutVars>
          <dgm:dir/>
          <dgm:resizeHandles val="exact"/>
        </dgm:presLayoutVars>
      </dgm:prSet>
      <dgm:spPr/>
    </dgm:pt>
    <dgm:pt modelId="{B5411752-8A64-4FA4-AFB5-D31AE16FCD0E}" type="pres">
      <dgm:prSet presAssocID="{CF745A96-D5AA-4390-A24E-908CE7F7FA6D}" presName="node" presStyleLbl="node1" presStyleIdx="0" presStyleCnt="3" custRadScaleRad="100355" custRadScaleInc="1316">
        <dgm:presLayoutVars>
          <dgm:bulletEnabled val="1"/>
        </dgm:presLayoutVars>
      </dgm:prSet>
      <dgm:spPr/>
    </dgm:pt>
    <dgm:pt modelId="{8B060565-3C5F-4E97-A4E9-09626AD260D5}" type="pres">
      <dgm:prSet presAssocID="{9B390C98-DD76-4A80-86CF-3EAA398C9B82}" presName="sibTrans" presStyleLbl="sibTrans2D1" presStyleIdx="0" presStyleCnt="3"/>
      <dgm:spPr/>
    </dgm:pt>
    <dgm:pt modelId="{5F33B956-BF06-4D7F-9EE5-52F862889CC2}" type="pres">
      <dgm:prSet presAssocID="{9B390C98-DD76-4A80-86CF-3EAA398C9B82}" presName="connectorText" presStyleLbl="sibTrans2D1" presStyleIdx="0" presStyleCnt="3"/>
      <dgm:spPr/>
    </dgm:pt>
    <dgm:pt modelId="{B44D7785-3866-4A5A-885F-F8FEFECF756F}" type="pres">
      <dgm:prSet presAssocID="{87333D77-63E3-43C3-B0F2-51C97FB34BEE}" presName="node" presStyleLbl="node1" presStyleIdx="1" presStyleCnt="3">
        <dgm:presLayoutVars>
          <dgm:bulletEnabled val="1"/>
        </dgm:presLayoutVars>
      </dgm:prSet>
      <dgm:spPr/>
    </dgm:pt>
    <dgm:pt modelId="{1A02616E-BE43-46BF-AE1F-A8196E2D9A53}" type="pres">
      <dgm:prSet presAssocID="{9A469046-0308-4BCB-B36C-A3391AC96E17}" presName="sibTrans" presStyleLbl="sibTrans2D1" presStyleIdx="1" presStyleCnt="3"/>
      <dgm:spPr/>
    </dgm:pt>
    <dgm:pt modelId="{A7500F03-F691-4EDA-BEAD-851314637979}" type="pres">
      <dgm:prSet presAssocID="{9A469046-0308-4BCB-B36C-A3391AC96E17}" presName="connectorText" presStyleLbl="sibTrans2D1" presStyleIdx="1" presStyleCnt="3"/>
      <dgm:spPr/>
    </dgm:pt>
    <dgm:pt modelId="{32D41DC2-CFF5-43E9-BC2E-D71ED34CA4E7}" type="pres">
      <dgm:prSet presAssocID="{4F483B8F-0EBF-4F2C-B2A5-27A25000C1C9}" presName="node" presStyleLbl="node1" presStyleIdx="2" presStyleCnt="3">
        <dgm:presLayoutVars>
          <dgm:bulletEnabled val="1"/>
        </dgm:presLayoutVars>
      </dgm:prSet>
      <dgm:spPr/>
    </dgm:pt>
    <dgm:pt modelId="{B9E15D53-EF67-453A-83D5-A4CCE15F9099}" type="pres">
      <dgm:prSet presAssocID="{668F266C-4DB6-4241-B4DF-AF6F1D9ABA2A}" presName="sibTrans" presStyleLbl="sibTrans2D1" presStyleIdx="2" presStyleCnt="3"/>
      <dgm:spPr/>
    </dgm:pt>
    <dgm:pt modelId="{37BEBC6A-7381-4E23-8D0A-AD22413BD608}" type="pres">
      <dgm:prSet presAssocID="{668F266C-4DB6-4241-B4DF-AF6F1D9ABA2A}" presName="connectorText" presStyleLbl="sibTrans2D1" presStyleIdx="2" presStyleCnt="3"/>
      <dgm:spPr/>
    </dgm:pt>
  </dgm:ptLst>
  <dgm:cxnLst>
    <dgm:cxn modelId="{36A1D80A-8C53-4722-8A03-B17D941055E8}" srcId="{DA9484C4-C254-4718-A61A-18F4D1C97FA0}" destId="{87333D77-63E3-43C3-B0F2-51C97FB34BEE}" srcOrd="1" destOrd="0" parTransId="{BD2E1C79-A77F-481D-9E6C-D3983503FE67}" sibTransId="{9A469046-0308-4BCB-B36C-A3391AC96E17}"/>
    <dgm:cxn modelId="{1A6E2B0E-9F3D-44E2-8BD8-9E2735F620E0}" type="presOf" srcId="{CF745A96-D5AA-4390-A24E-908CE7F7FA6D}" destId="{B5411752-8A64-4FA4-AFB5-D31AE16FCD0E}" srcOrd="0" destOrd="0" presId="urn:microsoft.com/office/officeart/2005/8/layout/cycle7"/>
    <dgm:cxn modelId="{AA82EA16-F90F-43FC-89E6-6C11C63731C5}" type="presOf" srcId="{9B390C98-DD76-4A80-86CF-3EAA398C9B82}" destId="{8B060565-3C5F-4E97-A4E9-09626AD260D5}" srcOrd="0" destOrd="0" presId="urn:microsoft.com/office/officeart/2005/8/layout/cycle7"/>
    <dgm:cxn modelId="{CAA9582A-DA4F-472D-A3BD-A6892FE1C24F}" type="presOf" srcId="{9A469046-0308-4BCB-B36C-A3391AC96E17}" destId="{1A02616E-BE43-46BF-AE1F-A8196E2D9A53}" srcOrd="0" destOrd="0" presId="urn:microsoft.com/office/officeart/2005/8/layout/cycle7"/>
    <dgm:cxn modelId="{8F062C2F-C0DB-4019-83BE-4E4B3143BCC3}" type="presOf" srcId="{9A469046-0308-4BCB-B36C-A3391AC96E17}" destId="{A7500F03-F691-4EDA-BEAD-851314637979}" srcOrd="1" destOrd="0" presId="urn:microsoft.com/office/officeart/2005/8/layout/cycle7"/>
    <dgm:cxn modelId="{5E60B34E-6CE6-4BC2-A6A3-39A32A4D2AC8}" srcId="{DA9484C4-C254-4718-A61A-18F4D1C97FA0}" destId="{CF745A96-D5AA-4390-A24E-908CE7F7FA6D}" srcOrd="0" destOrd="0" parTransId="{7A7A633E-BD3F-412C-96DD-2AF60FEFDAC5}" sibTransId="{9B390C98-DD76-4A80-86CF-3EAA398C9B82}"/>
    <dgm:cxn modelId="{3EEE8B7E-69EC-41A9-9093-CFE58B5B3ED9}" type="presOf" srcId="{DA9484C4-C254-4718-A61A-18F4D1C97FA0}" destId="{95917A49-F7A3-4500-B36D-D0B0D560EDBB}" srcOrd="0" destOrd="0" presId="urn:microsoft.com/office/officeart/2005/8/layout/cycle7"/>
    <dgm:cxn modelId="{6C5A4581-9F23-4AE2-B2E4-0E546525A0B7}" type="presOf" srcId="{4F483B8F-0EBF-4F2C-B2A5-27A25000C1C9}" destId="{32D41DC2-CFF5-43E9-BC2E-D71ED34CA4E7}" srcOrd="0" destOrd="0" presId="urn:microsoft.com/office/officeart/2005/8/layout/cycle7"/>
    <dgm:cxn modelId="{F9A55B88-97C6-4F47-9F02-97F182DF4B12}" type="presOf" srcId="{87333D77-63E3-43C3-B0F2-51C97FB34BEE}" destId="{B44D7785-3866-4A5A-885F-F8FEFECF756F}" srcOrd="0" destOrd="0" presId="urn:microsoft.com/office/officeart/2005/8/layout/cycle7"/>
    <dgm:cxn modelId="{68A21996-304D-4CD8-82DA-7AFC9A1BDAA3}" type="presOf" srcId="{9B390C98-DD76-4A80-86CF-3EAA398C9B82}" destId="{5F33B956-BF06-4D7F-9EE5-52F862889CC2}" srcOrd="1" destOrd="0" presId="urn:microsoft.com/office/officeart/2005/8/layout/cycle7"/>
    <dgm:cxn modelId="{1C39A1C4-80E8-48CD-B516-269E1CAE9AC9}" type="presOf" srcId="{668F266C-4DB6-4241-B4DF-AF6F1D9ABA2A}" destId="{B9E15D53-EF67-453A-83D5-A4CCE15F9099}" srcOrd="0" destOrd="0" presId="urn:microsoft.com/office/officeart/2005/8/layout/cycle7"/>
    <dgm:cxn modelId="{D2C6C7C9-5084-4C05-934A-00F8C6CA2482}" type="presOf" srcId="{668F266C-4DB6-4241-B4DF-AF6F1D9ABA2A}" destId="{37BEBC6A-7381-4E23-8D0A-AD22413BD608}" srcOrd="1" destOrd="0" presId="urn:microsoft.com/office/officeart/2005/8/layout/cycle7"/>
    <dgm:cxn modelId="{818BDDEE-A302-448E-81EC-E7FB0FE582CC}" srcId="{DA9484C4-C254-4718-A61A-18F4D1C97FA0}" destId="{4F483B8F-0EBF-4F2C-B2A5-27A25000C1C9}" srcOrd="2" destOrd="0" parTransId="{18C63C68-7E68-4A3A-A877-2EE78E620EC1}" sibTransId="{668F266C-4DB6-4241-B4DF-AF6F1D9ABA2A}"/>
    <dgm:cxn modelId="{71A2C707-7846-422F-A4C8-810949E10DED}" type="presParOf" srcId="{95917A49-F7A3-4500-B36D-D0B0D560EDBB}" destId="{B5411752-8A64-4FA4-AFB5-D31AE16FCD0E}" srcOrd="0" destOrd="0" presId="urn:microsoft.com/office/officeart/2005/8/layout/cycle7"/>
    <dgm:cxn modelId="{DBBAAB3C-3FB8-4CAB-A92D-B379AB3B7686}" type="presParOf" srcId="{95917A49-F7A3-4500-B36D-D0B0D560EDBB}" destId="{8B060565-3C5F-4E97-A4E9-09626AD260D5}" srcOrd="1" destOrd="0" presId="urn:microsoft.com/office/officeart/2005/8/layout/cycle7"/>
    <dgm:cxn modelId="{FEF23915-52EB-4CCA-B3FB-388940005FE5}" type="presParOf" srcId="{8B060565-3C5F-4E97-A4E9-09626AD260D5}" destId="{5F33B956-BF06-4D7F-9EE5-52F862889CC2}" srcOrd="0" destOrd="0" presId="urn:microsoft.com/office/officeart/2005/8/layout/cycle7"/>
    <dgm:cxn modelId="{F3266B52-0FE4-4FBA-9F1C-8D9AB5CDBA51}" type="presParOf" srcId="{95917A49-F7A3-4500-B36D-D0B0D560EDBB}" destId="{B44D7785-3866-4A5A-885F-F8FEFECF756F}" srcOrd="2" destOrd="0" presId="urn:microsoft.com/office/officeart/2005/8/layout/cycle7"/>
    <dgm:cxn modelId="{F9C71C4F-3F47-4346-8CAB-94EEAF8F7B94}" type="presParOf" srcId="{95917A49-F7A3-4500-B36D-D0B0D560EDBB}" destId="{1A02616E-BE43-46BF-AE1F-A8196E2D9A53}" srcOrd="3" destOrd="0" presId="urn:microsoft.com/office/officeart/2005/8/layout/cycle7"/>
    <dgm:cxn modelId="{6CFE035C-6C32-48E5-ADD6-2FF804ABB1AA}" type="presParOf" srcId="{1A02616E-BE43-46BF-AE1F-A8196E2D9A53}" destId="{A7500F03-F691-4EDA-BEAD-851314637979}" srcOrd="0" destOrd="0" presId="urn:microsoft.com/office/officeart/2005/8/layout/cycle7"/>
    <dgm:cxn modelId="{3E49067C-1328-455A-8199-9961D2AE3B1C}" type="presParOf" srcId="{95917A49-F7A3-4500-B36D-D0B0D560EDBB}" destId="{32D41DC2-CFF5-43E9-BC2E-D71ED34CA4E7}" srcOrd="4" destOrd="0" presId="urn:microsoft.com/office/officeart/2005/8/layout/cycle7"/>
    <dgm:cxn modelId="{50491119-A0B3-4635-8EBF-F32CE0B26650}" type="presParOf" srcId="{95917A49-F7A3-4500-B36D-D0B0D560EDBB}" destId="{B9E15D53-EF67-453A-83D5-A4CCE15F9099}" srcOrd="5" destOrd="0" presId="urn:microsoft.com/office/officeart/2005/8/layout/cycle7"/>
    <dgm:cxn modelId="{5386793F-80FE-470D-BC02-064A8B3F82AC}" type="presParOf" srcId="{B9E15D53-EF67-453A-83D5-A4CCE15F9099}" destId="{37BEBC6A-7381-4E23-8D0A-AD22413BD608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04980B-5B61-4391-86C7-AA744048C465}">
      <dsp:nvSpPr>
        <dsp:cNvPr id="0" name=""/>
        <dsp:cNvSpPr/>
      </dsp:nvSpPr>
      <dsp:spPr>
        <a:xfrm>
          <a:off x="0" y="738076"/>
          <a:ext cx="2793175" cy="167590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/>
            <a:t>Nursing</a:t>
          </a:r>
          <a:r>
            <a:rPr lang="en-GB" sz="3000" kern="1200" dirty="0">
              <a:latin typeface="Calibri"/>
            </a:rPr>
            <a:t> </a:t>
          </a:r>
        </a:p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>
              <a:latin typeface="Calibri"/>
            </a:rPr>
            <a:t>(March &amp; Sept)</a:t>
          </a:r>
          <a:endParaRPr lang="en-US" sz="3000" kern="1200" dirty="0"/>
        </a:p>
      </dsp:txBody>
      <dsp:txXfrm>
        <a:off x="0" y="738076"/>
        <a:ext cx="2793175" cy="1675905"/>
      </dsp:txXfrm>
    </dsp:sp>
    <dsp:sp modelId="{179B7865-8089-48E0-804D-6EDDCF5A880D}">
      <dsp:nvSpPr>
        <dsp:cNvPr id="0" name=""/>
        <dsp:cNvSpPr/>
      </dsp:nvSpPr>
      <dsp:spPr>
        <a:xfrm>
          <a:off x="3072493" y="738076"/>
          <a:ext cx="2793175" cy="167590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/>
            <a:t>Stroke and Neuro</a:t>
          </a:r>
        </a:p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/>
            <a:t>(Sept)</a:t>
          </a:r>
          <a:endParaRPr lang="en-US" sz="3000" kern="1200" dirty="0"/>
        </a:p>
      </dsp:txBody>
      <dsp:txXfrm>
        <a:off x="3072493" y="738076"/>
        <a:ext cx="2793175" cy="1675905"/>
      </dsp:txXfrm>
    </dsp:sp>
    <dsp:sp modelId="{548E5A6B-BC6B-4F44-B265-288C41F09D6A}">
      <dsp:nvSpPr>
        <dsp:cNvPr id="0" name=""/>
        <dsp:cNvSpPr/>
      </dsp:nvSpPr>
      <dsp:spPr>
        <a:xfrm>
          <a:off x="6144987" y="758388"/>
          <a:ext cx="2793175" cy="167590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>
              <a:latin typeface="Calibri"/>
            </a:rPr>
            <a:t>Theatres</a:t>
          </a:r>
        </a:p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>
              <a:latin typeface="Calibri"/>
            </a:rPr>
            <a:t>(Sept)</a:t>
          </a:r>
        </a:p>
      </dsp:txBody>
      <dsp:txXfrm>
        <a:off x="6144987" y="758388"/>
        <a:ext cx="2793175" cy="1675905"/>
      </dsp:txXfrm>
    </dsp:sp>
    <dsp:sp modelId="{32B3DD0D-4D4A-4E33-91C7-F836B9903483}">
      <dsp:nvSpPr>
        <dsp:cNvPr id="0" name=""/>
        <dsp:cNvSpPr/>
      </dsp:nvSpPr>
      <dsp:spPr>
        <a:xfrm>
          <a:off x="1536246" y="2693299"/>
          <a:ext cx="2793175" cy="167590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/>
            <a:t>Occupational Therapy (March)</a:t>
          </a:r>
          <a:endParaRPr lang="en-US" sz="3000" kern="1200" dirty="0"/>
        </a:p>
      </dsp:txBody>
      <dsp:txXfrm>
        <a:off x="1536246" y="2693299"/>
        <a:ext cx="2793175" cy="1675905"/>
      </dsp:txXfrm>
    </dsp:sp>
    <dsp:sp modelId="{88C81B13-44C1-4288-87A1-84B2BEF0E619}">
      <dsp:nvSpPr>
        <dsp:cNvPr id="0" name=""/>
        <dsp:cNvSpPr/>
      </dsp:nvSpPr>
      <dsp:spPr>
        <a:xfrm>
          <a:off x="4608740" y="2693299"/>
          <a:ext cx="2793175" cy="167590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/>
            <a:t>Physiotherapy</a:t>
          </a:r>
        </a:p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/>
            <a:t>(March)</a:t>
          </a:r>
          <a:endParaRPr lang="en-US" sz="3000" kern="1200" dirty="0"/>
        </a:p>
      </dsp:txBody>
      <dsp:txXfrm>
        <a:off x="4608740" y="2693299"/>
        <a:ext cx="2793175" cy="16759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411752-8A64-4FA4-AFB5-D31AE16FCD0E}">
      <dsp:nvSpPr>
        <dsp:cNvPr id="0" name=""/>
        <dsp:cNvSpPr/>
      </dsp:nvSpPr>
      <dsp:spPr>
        <a:xfrm>
          <a:off x="1328253" y="745084"/>
          <a:ext cx="1581988" cy="7909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Course team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(academic advisor, AWBE, module leaders)</a:t>
          </a:r>
        </a:p>
      </dsp:txBody>
      <dsp:txXfrm>
        <a:off x="1351420" y="768251"/>
        <a:ext cx="1535654" cy="744660"/>
      </dsp:txXfrm>
    </dsp:sp>
    <dsp:sp modelId="{8B060565-3C5F-4E97-A4E9-09626AD260D5}">
      <dsp:nvSpPr>
        <dsp:cNvPr id="0" name=""/>
        <dsp:cNvSpPr/>
      </dsp:nvSpPr>
      <dsp:spPr>
        <a:xfrm rot="3627261">
          <a:off x="2349755" y="2135963"/>
          <a:ext cx="824323" cy="27684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/>
        </a:p>
      </dsp:txBody>
      <dsp:txXfrm>
        <a:off x="2432809" y="2191333"/>
        <a:ext cx="658215" cy="166108"/>
      </dsp:txXfrm>
    </dsp:sp>
    <dsp:sp modelId="{B44D7785-3866-4A5A-885F-F8FEFECF756F}">
      <dsp:nvSpPr>
        <dsp:cNvPr id="0" name=""/>
        <dsp:cNvSpPr/>
      </dsp:nvSpPr>
      <dsp:spPr>
        <a:xfrm>
          <a:off x="2613591" y="3012694"/>
          <a:ext cx="1581988" cy="7909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>
              <a:latin typeface="Calibri"/>
            </a:rPr>
            <a:t>Apprentice</a:t>
          </a:r>
          <a:endParaRPr lang="en-GB" sz="1100" kern="1200"/>
        </a:p>
      </dsp:txBody>
      <dsp:txXfrm>
        <a:off x="2636758" y="3035861"/>
        <a:ext cx="1535654" cy="744660"/>
      </dsp:txXfrm>
    </dsp:sp>
    <dsp:sp modelId="{1A02616E-BE43-46BF-AE1F-A8196E2D9A53}">
      <dsp:nvSpPr>
        <dsp:cNvPr id="0" name=""/>
        <dsp:cNvSpPr/>
      </dsp:nvSpPr>
      <dsp:spPr>
        <a:xfrm rot="10800000">
          <a:off x="1686227" y="3269768"/>
          <a:ext cx="824323" cy="27684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/>
        </a:p>
      </dsp:txBody>
      <dsp:txXfrm rot="10800000">
        <a:off x="1769281" y="3325138"/>
        <a:ext cx="658215" cy="166108"/>
      </dsp:txXfrm>
    </dsp:sp>
    <dsp:sp modelId="{32D41DC2-CFF5-43E9-BC2E-D71ED34CA4E7}">
      <dsp:nvSpPr>
        <dsp:cNvPr id="0" name=""/>
        <dsp:cNvSpPr/>
      </dsp:nvSpPr>
      <dsp:spPr>
        <a:xfrm>
          <a:off x="1198" y="3012694"/>
          <a:ext cx="1581988" cy="7909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>
              <a:latin typeface="Calibri"/>
            </a:rPr>
            <a:t>Employer</a:t>
          </a:r>
          <a:endParaRPr lang="en-GB" sz="1100" kern="1200"/>
        </a:p>
      </dsp:txBody>
      <dsp:txXfrm>
        <a:off x="24365" y="3035861"/>
        <a:ext cx="1535654" cy="744660"/>
      </dsp:txXfrm>
    </dsp:sp>
    <dsp:sp modelId="{B9E15D53-EF67-453A-83D5-A4CCE15F9099}">
      <dsp:nvSpPr>
        <dsp:cNvPr id="0" name=""/>
        <dsp:cNvSpPr/>
      </dsp:nvSpPr>
      <dsp:spPr>
        <a:xfrm rot="18020227">
          <a:off x="1043558" y="2135963"/>
          <a:ext cx="824323" cy="27684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/>
        </a:p>
      </dsp:txBody>
      <dsp:txXfrm>
        <a:off x="1126612" y="2191333"/>
        <a:ext cx="658215" cy="1661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603774-436D-4254-9C90-5A99DB9FC129}" type="datetimeFigureOut">
              <a:t>4/29/2024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0A6DD0-A097-4354-8B0D-A3EF53E1FDF4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1801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UCLan Title Red">
    <p:bg>
      <p:bgPr>
        <a:solidFill>
          <a:srgbClr val="AE001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42255" y="2843934"/>
            <a:ext cx="5811236" cy="1551188"/>
          </a:xfr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90000"/>
              </a:lnSpc>
              <a:defRPr sz="4267" b="1" i="0" baseline="0">
                <a:solidFill>
                  <a:srgbClr val="FFFFFF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1pPr>
          </a:lstStyle>
          <a:p>
            <a:r>
              <a:rPr lang="en-US"/>
              <a:t>Presentation titles should be concise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42253" y="4395124"/>
            <a:ext cx="4869456" cy="970457"/>
          </a:xfr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2400" baseline="0">
                <a:solidFill>
                  <a:srgbClr val="FFFFFF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1pPr>
            <a:lvl2pPr marL="609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Presentation subtitles should support the main title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1542253" y="6022008"/>
            <a:ext cx="5298699" cy="49244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533">
                <a:solidFill>
                  <a:srgbClr val="FFFFFF"/>
                </a:solidFill>
                <a:latin typeface="Avenir Next Medium"/>
                <a:cs typeface="Avenir Next Medium"/>
              </a:rPr>
              <a:t>Where opportunity creates success</a:t>
            </a:r>
          </a:p>
        </p:txBody>
      </p:sp>
      <p:pic>
        <p:nvPicPr>
          <p:cNvPr id="9" name="Picture 8" descr="UCLan_logo_reverse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527" y="628718"/>
            <a:ext cx="3659471" cy="1188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646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UCLan Title Grey">
    <p:bg>
      <p:bgPr>
        <a:solidFill>
          <a:srgbClr val="283F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42255" y="2843934"/>
            <a:ext cx="5811236" cy="1551188"/>
          </a:xfr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90000"/>
              </a:lnSpc>
              <a:defRPr sz="4267" b="1" i="0" baseline="0">
                <a:solidFill>
                  <a:srgbClr val="FFFFFF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1pPr>
          </a:lstStyle>
          <a:p>
            <a:r>
              <a:rPr lang="en-US"/>
              <a:t>Presentation titles should be concise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42253" y="4395124"/>
            <a:ext cx="4869456" cy="970457"/>
          </a:xfr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2400" baseline="0">
                <a:solidFill>
                  <a:srgbClr val="FFFFFF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1pPr>
            <a:lvl2pPr marL="609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Presentation subtitles should support the main title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1542253" y="6022008"/>
            <a:ext cx="5298699" cy="49244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467">
                <a:solidFill>
                  <a:srgbClr val="FFFFFF"/>
                </a:solidFill>
                <a:latin typeface="Avenir Next Medium"/>
                <a:cs typeface="Avenir Next Medium"/>
              </a:rPr>
              <a:t>Where opportunity creates success</a:t>
            </a:r>
          </a:p>
        </p:txBody>
      </p:sp>
      <p:pic>
        <p:nvPicPr>
          <p:cNvPr id="9" name="Picture 8" descr="UCLan_logo_reverse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527" y="628718"/>
            <a:ext cx="3659471" cy="1188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281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UCLan Title Off-White">
    <p:bg>
      <p:bgPr>
        <a:solidFill>
          <a:srgbClr val="E3E5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42255" y="2843934"/>
            <a:ext cx="5811236" cy="1551188"/>
          </a:xfr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90000"/>
              </a:lnSpc>
              <a:defRPr sz="4267" b="1" i="0" baseline="0">
                <a:solidFill>
                  <a:srgbClr val="34516C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1pPr>
          </a:lstStyle>
          <a:p>
            <a:r>
              <a:rPr lang="en-US"/>
              <a:t>Presentation titles should be concise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42253" y="4395124"/>
            <a:ext cx="4869456" cy="970457"/>
          </a:xfr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2400" baseline="0">
                <a:solidFill>
                  <a:srgbClr val="34516C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1pPr>
            <a:lvl2pPr marL="609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Presentation subtitles should support the main title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1542253" y="6022008"/>
            <a:ext cx="5298699" cy="49244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467">
                <a:solidFill>
                  <a:srgbClr val="34516C"/>
                </a:solidFill>
                <a:latin typeface="Avenir Next Medium"/>
                <a:cs typeface="Avenir Next Medium"/>
              </a:rPr>
              <a:t>Where opportunity creates success</a:t>
            </a:r>
          </a:p>
        </p:txBody>
      </p:sp>
      <p:pic>
        <p:nvPicPr>
          <p:cNvPr id="7" name="Picture 6" descr="UCLan_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527" y="628718"/>
            <a:ext cx="3659471" cy="1188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10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UCLan Title Off-White">
    <p:bg>
      <p:bgPr>
        <a:solidFill>
          <a:srgbClr val="E3E5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42255" y="2843935"/>
            <a:ext cx="5811236" cy="1551188"/>
          </a:xfr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90000"/>
              </a:lnSpc>
              <a:defRPr sz="4267" b="1" i="0" baseline="0">
                <a:solidFill>
                  <a:srgbClr val="34516C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1pPr>
          </a:lstStyle>
          <a:p>
            <a:r>
              <a:rPr lang="en-US"/>
              <a:t>Presentation titles should be concise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42253" y="4395125"/>
            <a:ext cx="4869456" cy="970457"/>
          </a:xfr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2400" baseline="0">
                <a:solidFill>
                  <a:srgbClr val="34516C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1pPr>
            <a:lvl2pPr marL="6095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2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3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Presentation subtitles should support the main title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1542253" y="6022009"/>
            <a:ext cx="5298699" cy="49244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467">
                <a:solidFill>
                  <a:srgbClr val="34516C"/>
                </a:solidFill>
                <a:latin typeface="Avenir Next Medium"/>
                <a:cs typeface="Avenir Next Medium"/>
              </a:rPr>
              <a:t>Where opportunity creates success</a:t>
            </a:r>
          </a:p>
        </p:txBody>
      </p:sp>
      <p:pic>
        <p:nvPicPr>
          <p:cNvPr id="7" name="Picture 6" descr="UCLan_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529" y="628719"/>
            <a:ext cx="3659471" cy="1188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1989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UCLan Title Red">
    <p:bg>
      <p:bgPr>
        <a:solidFill>
          <a:srgbClr val="AE001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42254" y="2843933"/>
            <a:ext cx="5811236" cy="1551188"/>
          </a:xfr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90000"/>
              </a:lnSpc>
              <a:defRPr sz="4267" b="1" i="0" baseline="0">
                <a:solidFill>
                  <a:srgbClr val="FFFFFF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1pPr>
          </a:lstStyle>
          <a:p>
            <a:r>
              <a:rPr lang="en-US"/>
              <a:t>Presentation titles should be concise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42253" y="4395122"/>
            <a:ext cx="4869456" cy="970457"/>
          </a:xfr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2400" baseline="0">
                <a:solidFill>
                  <a:srgbClr val="FFFFFF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Presentation subtitles should support the main title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1542253" y="6022007"/>
            <a:ext cx="5298699" cy="49244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533">
                <a:solidFill>
                  <a:srgbClr val="FFFFFF"/>
                </a:solidFill>
                <a:latin typeface="Avenir Next Medium"/>
                <a:cs typeface="Avenir Next Medium"/>
              </a:rPr>
              <a:t>Where opportunity creates success</a:t>
            </a:r>
          </a:p>
        </p:txBody>
      </p:sp>
      <p:pic>
        <p:nvPicPr>
          <p:cNvPr id="9" name="Picture 8" descr="UCLan_logo_reverse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526" y="628717"/>
            <a:ext cx="3659471" cy="1188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6467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UCLan Title Blue">
    <p:bg>
      <p:bgPr>
        <a:solidFill>
          <a:srgbClr val="0D6B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42254" y="2843933"/>
            <a:ext cx="5811236" cy="1551188"/>
          </a:xfr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90000"/>
              </a:lnSpc>
              <a:defRPr sz="4267" b="1" i="0" baseline="0">
                <a:solidFill>
                  <a:srgbClr val="FFFFFF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1pPr>
          </a:lstStyle>
          <a:p>
            <a:r>
              <a:rPr lang="en-US"/>
              <a:t>Presentation titles should be concise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42253" y="4395122"/>
            <a:ext cx="4869456" cy="970457"/>
          </a:xfr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2400" baseline="0">
                <a:solidFill>
                  <a:srgbClr val="FFFFFF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Presentation subtitles should support the main title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1542253" y="6022007"/>
            <a:ext cx="5298699" cy="49244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533">
                <a:solidFill>
                  <a:srgbClr val="FFFFFF"/>
                </a:solidFill>
                <a:latin typeface="Avenir Next Medium"/>
                <a:cs typeface="Avenir Next Medium"/>
              </a:rPr>
              <a:t>Where opportunity creates success</a:t>
            </a:r>
          </a:p>
        </p:txBody>
      </p:sp>
      <p:pic>
        <p:nvPicPr>
          <p:cNvPr id="9" name="Picture 8" descr="UCLan_logo_reverse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526" y="628717"/>
            <a:ext cx="3659471" cy="1188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4596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UCLan Title Grey">
    <p:bg>
      <p:bgPr>
        <a:solidFill>
          <a:srgbClr val="283F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42254" y="2843933"/>
            <a:ext cx="5811236" cy="1551188"/>
          </a:xfr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90000"/>
              </a:lnSpc>
              <a:defRPr sz="4267" b="1" i="0" baseline="0">
                <a:solidFill>
                  <a:srgbClr val="FFFFFF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1pPr>
          </a:lstStyle>
          <a:p>
            <a:r>
              <a:rPr lang="en-US"/>
              <a:t>Presentation titles should be concise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42253" y="4395122"/>
            <a:ext cx="4869456" cy="970457"/>
          </a:xfr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2400" baseline="0">
                <a:solidFill>
                  <a:srgbClr val="FFFFFF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Presentation subtitles should support the main title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1542253" y="6022007"/>
            <a:ext cx="5298699" cy="49244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533">
                <a:solidFill>
                  <a:srgbClr val="FFFFFF"/>
                </a:solidFill>
                <a:latin typeface="Avenir Next Medium"/>
                <a:cs typeface="Avenir Next Medium"/>
              </a:rPr>
              <a:t>Where opportunity creates success</a:t>
            </a:r>
          </a:p>
        </p:txBody>
      </p:sp>
      <p:pic>
        <p:nvPicPr>
          <p:cNvPr id="9" name="Picture 8" descr="UCLan_logo_reverse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526" y="628717"/>
            <a:ext cx="3659471" cy="1188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0760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UCLan Title Off-White">
    <p:bg>
      <p:bgPr>
        <a:solidFill>
          <a:srgbClr val="E3E5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42254" y="2843933"/>
            <a:ext cx="5811236" cy="1551188"/>
          </a:xfr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90000"/>
              </a:lnSpc>
              <a:defRPr sz="4267" b="1" i="0" baseline="0">
                <a:solidFill>
                  <a:srgbClr val="34516C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1pPr>
          </a:lstStyle>
          <a:p>
            <a:r>
              <a:rPr lang="en-US"/>
              <a:t>Presentation titles should be concise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42253" y="4395122"/>
            <a:ext cx="4869456" cy="970457"/>
          </a:xfr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2400" baseline="0">
                <a:solidFill>
                  <a:srgbClr val="34516C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Presentation subtitles should support the main title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1542253" y="6022007"/>
            <a:ext cx="5298699" cy="49244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533">
                <a:solidFill>
                  <a:srgbClr val="34516C"/>
                </a:solidFill>
                <a:latin typeface="Avenir Next Medium"/>
                <a:cs typeface="Avenir Next Medium"/>
              </a:rPr>
              <a:t>Where opportunity creates success</a:t>
            </a:r>
          </a:p>
        </p:txBody>
      </p:sp>
      <p:pic>
        <p:nvPicPr>
          <p:cNvPr id="7" name="Picture 6" descr="UCLan_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526" y="628717"/>
            <a:ext cx="3659471" cy="1188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9423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CLan Divider 1">
    <p:bg>
      <p:bgPr>
        <a:solidFill>
          <a:srgbClr val="AE001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grey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0"/>
            <a:ext cx="4953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66837" y="1797455"/>
            <a:ext cx="5811236" cy="2768997"/>
          </a:xfr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90000"/>
              </a:lnSpc>
              <a:defRPr sz="4800" b="1" i="0" baseline="0">
                <a:solidFill>
                  <a:srgbClr val="FFFFFF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1pPr>
          </a:lstStyle>
          <a:p>
            <a:r>
              <a:rPr lang="en-US"/>
              <a:t>Divider slides can act as breaks between sections</a:t>
            </a:r>
          </a:p>
        </p:txBody>
      </p:sp>
      <p:pic>
        <p:nvPicPr>
          <p:cNvPr id="9" name="Picture 8" descr="UCLan_logo_reverse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2863" y="381781"/>
            <a:ext cx="1813876" cy="589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5479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CLan Divider 2">
    <p:bg>
      <p:bgPr>
        <a:solidFill>
          <a:srgbClr val="0D6B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ey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0"/>
            <a:ext cx="4953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66837" y="1797455"/>
            <a:ext cx="5811236" cy="2768997"/>
          </a:xfr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90000"/>
              </a:lnSpc>
              <a:defRPr sz="4800" b="1" i="0" baseline="0">
                <a:solidFill>
                  <a:srgbClr val="FFFFFF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1pPr>
          </a:lstStyle>
          <a:p>
            <a:r>
              <a:rPr lang="en-US"/>
              <a:t>Divider slides can act as breaks between sections</a:t>
            </a:r>
          </a:p>
        </p:txBody>
      </p:sp>
      <p:pic>
        <p:nvPicPr>
          <p:cNvPr id="9" name="Picture 8" descr="UCLan_logo_reverse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2863" y="381781"/>
            <a:ext cx="1813876" cy="589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1256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CLan Divider 3">
    <p:bg>
      <p:bgPr>
        <a:solidFill>
          <a:srgbClr val="283F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66837" y="1797455"/>
            <a:ext cx="5811236" cy="2768997"/>
          </a:xfr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90000"/>
              </a:lnSpc>
              <a:defRPr sz="4800" b="1" i="0" baseline="0">
                <a:solidFill>
                  <a:srgbClr val="FFFFFF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1pPr>
          </a:lstStyle>
          <a:p>
            <a:r>
              <a:rPr lang="en-US"/>
              <a:t>Divider slides can act as breaks between sections</a:t>
            </a:r>
          </a:p>
        </p:txBody>
      </p:sp>
      <p:pic>
        <p:nvPicPr>
          <p:cNvPr id="5" name="Picture 4" descr="re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0"/>
            <a:ext cx="4953000" cy="6858000"/>
          </a:xfrm>
          <a:prstGeom prst="rect">
            <a:avLst/>
          </a:prstGeom>
        </p:spPr>
      </p:pic>
      <p:pic>
        <p:nvPicPr>
          <p:cNvPr id="9" name="Picture 8" descr="UCLan_logo_reverse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2863" y="381781"/>
            <a:ext cx="1813876" cy="589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745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UCLan Title Blue">
    <p:bg>
      <p:bgPr>
        <a:solidFill>
          <a:srgbClr val="0D6B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42255" y="2843934"/>
            <a:ext cx="5811236" cy="1551188"/>
          </a:xfr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90000"/>
              </a:lnSpc>
              <a:defRPr sz="4267" b="1" i="0" baseline="0">
                <a:solidFill>
                  <a:srgbClr val="FFFFFF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1pPr>
          </a:lstStyle>
          <a:p>
            <a:r>
              <a:rPr lang="en-US"/>
              <a:t>Presentation titles should be concise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42253" y="4395124"/>
            <a:ext cx="4869456" cy="970457"/>
          </a:xfr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2400" baseline="0">
                <a:solidFill>
                  <a:srgbClr val="FFFFFF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1pPr>
            <a:lvl2pPr marL="609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Presentation subtitles should support the main title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1542253" y="6022008"/>
            <a:ext cx="5298699" cy="49244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533">
                <a:solidFill>
                  <a:srgbClr val="FFFFFF"/>
                </a:solidFill>
                <a:latin typeface="Avenir Next Medium"/>
                <a:cs typeface="Avenir Next Medium"/>
              </a:rPr>
              <a:t>Where opportunity creates success</a:t>
            </a:r>
          </a:p>
        </p:txBody>
      </p:sp>
      <p:pic>
        <p:nvPicPr>
          <p:cNvPr id="9" name="Picture 8" descr="UCLan_logo_reverse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527" y="628718"/>
            <a:ext cx="3659471" cy="1188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4596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CLan Divider 4">
    <p:bg>
      <p:bgPr>
        <a:solidFill>
          <a:srgbClr val="283F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lu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0"/>
            <a:ext cx="4953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66837" y="1797455"/>
            <a:ext cx="5811236" cy="2768997"/>
          </a:xfr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90000"/>
              </a:lnSpc>
              <a:defRPr sz="4800" b="1" i="0" baseline="0">
                <a:solidFill>
                  <a:srgbClr val="FFFFFF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1pPr>
          </a:lstStyle>
          <a:p>
            <a:r>
              <a:rPr lang="en-US"/>
              <a:t>Divider slides can act as breaks between sections</a:t>
            </a:r>
          </a:p>
        </p:txBody>
      </p:sp>
      <p:pic>
        <p:nvPicPr>
          <p:cNvPr id="9" name="Picture 8" descr="UCLan_logo_reverse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2863" y="381781"/>
            <a:ext cx="1813876" cy="589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2753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CLan Text - 1 col">
    <p:bg>
      <p:bgPr>
        <a:solidFill>
          <a:srgbClr val="E3E5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6837" y="161728"/>
            <a:ext cx="8512907" cy="856624"/>
          </a:xfr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90000"/>
              </a:lnSpc>
              <a:defRPr sz="2667" b="1" baseline="0">
                <a:solidFill>
                  <a:srgbClr val="34516C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1pPr>
          </a:lstStyle>
          <a:p>
            <a:r>
              <a:rPr lang="en-US"/>
              <a:t>Slide titles should be clear and captivating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6837" y="1600201"/>
            <a:ext cx="8512907" cy="4525963"/>
          </a:xfrm>
        </p:spPr>
        <p:txBody>
          <a:bodyPr lIns="0" tIns="0" rIns="0" bIns="0" anchor="t" anchorCtr="0">
            <a:noAutofit/>
          </a:bodyPr>
          <a:lstStyle>
            <a:lvl1pPr marL="239983" indent="-239983" algn="l">
              <a:spcBef>
                <a:spcPts val="1200"/>
              </a:spcBef>
              <a:defRPr sz="1867">
                <a:solidFill>
                  <a:srgbClr val="34516C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1pPr>
            <a:lvl2pPr marL="527960" indent="-239983" algn="l">
              <a:spcBef>
                <a:spcPts val="600"/>
              </a:spcBef>
              <a:defRPr sz="1867">
                <a:solidFill>
                  <a:srgbClr val="34516C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2pPr>
            <a:lvl3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3pPr>
            <a:lvl4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4pPr>
            <a:lvl5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pic>
        <p:nvPicPr>
          <p:cNvPr id="10" name="Picture 9" descr="UCLan_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2863" y="381780"/>
            <a:ext cx="1813876" cy="589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5784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CLan Table">
    <p:bg>
      <p:bgPr>
        <a:solidFill>
          <a:srgbClr val="E3E5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6837" y="161728"/>
            <a:ext cx="8512907" cy="856624"/>
          </a:xfr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90000"/>
              </a:lnSpc>
              <a:defRPr sz="2667" b="1" baseline="0">
                <a:solidFill>
                  <a:srgbClr val="34516C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1pPr>
          </a:lstStyle>
          <a:p>
            <a:r>
              <a:rPr lang="en-US"/>
              <a:t>Slide titles should be clear and captivating</a:t>
            </a:r>
          </a:p>
        </p:txBody>
      </p:sp>
      <p:pic>
        <p:nvPicPr>
          <p:cNvPr id="10" name="Picture 9" descr="UCLan_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2863" y="381780"/>
            <a:ext cx="1813876" cy="589005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147202417"/>
              </p:ext>
            </p:extLst>
          </p:nvPr>
        </p:nvGraphicFramePr>
        <p:xfrm>
          <a:off x="866832" y="1760049"/>
          <a:ext cx="10362642" cy="358426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271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7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71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71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71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271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96067">
                <a:tc>
                  <a:txBody>
                    <a:bodyPr/>
                    <a:lstStyle/>
                    <a:p>
                      <a:endParaRPr lang="en-US" sz="3200" b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 b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 b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 b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 b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 b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6067"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6067"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6067"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23020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UCLan Table">
    <p:bg>
      <p:bgPr>
        <a:solidFill>
          <a:srgbClr val="E3E5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6837" y="161728"/>
            <a:ext cx="8512907" cy="856624"/>
          </a:xfr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90000"/>
              </a:lnSpc>
              <a:defRPr sz="2667" b="1" baseline="0">
                <a:solidFill>
                  <a:srgbClr val="34516C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1pPr>
          </a:lstStyle>
          <a:p>
            <a:r>
              <a:rPr lang="en-US"/>
              <a:t>Slide titles should be clear and captivating</a:t>
            </a:r>
          </a:p>
        </p:txBody>
      </p:sp>
      <p:pic>
        <p:nvPicPr>
          <p:cNvPr id="10" name="Picture 9" descr="UCLan_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2863" y="381780"/>
            <a:ext cx="1813876" cy="589005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519053817"/>
              </p:ext>
            </p:extLst>
          </p:nvPr>
        </p:nvGraphicFramePr>
        <p:xfrm>
          <a:off x="866832" y="1760049"/>
          <a:ext cx="10362642" cy="358426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271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7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71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71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71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271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96067">
                <a:tc>
                  <a:txBody>
                    <a:bodyPr/>
                    <a:lstStyle/>
                    <a:p>
                      <a:endParaRPr lang="en-US" sz="3200" b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 b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 b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 b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 b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 b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6067"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6067"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6067"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5217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UCLan Table">
    <p:bg>
      <p:bgPr>
        <a:solidFill>
          <a:srgbClr val="E3E5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6837" y="161728"/>
            <a:ext cx="8512907" cy="856624"/>
          </a:xfr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90000"/>
              </a:lnSpc>
              <a:defRPr sz="2667" b="1" baseline="0">
                <a:solidFill>
                  <a:srgbClr val="34516C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1pPr>
          </a:lstStyle>
          <a:p>
            <a:r>
              <a:rPr lang="en-US"/>
              <a:t>Slide titles should be clear and captivating</a:t>
            </a:r>
          </a:p>
        </p:txBody>
      </p:sp>
      <p:pic>
        <p:nvPicPr>
          <p:cNvPr id="10" name="Picture 9" descr="UCLan_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2863" y="381780"/>
            <a:ext cx="1813876" cy="589005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30722859"/>
              </p:ext>
            </p:extLst>
          </p:nvPr>
        </p:nvGraphicFramePr>
        <p:xfrm>
          <a:off x="866832" y="1760049"/>
          <a:ext cx="10362642" cy="358426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271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7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71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71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71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271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96067">
                <a:tc>
                  <a:txBody>
                    <a:bodyPr/>
                    <a:lstStyle/>
                    <a:p>
                      <a:endParaRPr lang="en-US" sz="3200" b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 b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 b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 b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 b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 b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6067"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6067"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6067"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72811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UCLan Table">
    <p:bg>
      <p:bgPr>
        <a:solidFill>
          <a:srgbClr val="E3E5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6837" y="161728"/>
            <a:ext cx="8512907" cy="856624"/>
          </a:xfr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90000"/>
              </a:lnSpc>
              <a:defRPr sz="2667" b="1" baseline="0">
                <a:solidFill>
                  <a:srgbClr val="34516C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1pPr>
          </a:lstStyle>
          <a:p>
            <a:r>
              <a:rPr lang="en-US"/>
              <a:t>Slide titles should be clear and captivating</a:t>
            </a:r>
          </a:p>
        </p:txBody>
      </p:sp>
      <p:pic>
        <p:nvPicPr>
          <p:cNvPr id="10" name="Picture 9" descr="UCLan_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2863" y="381780"/>
            <a:ext cx="1813876" cy="589005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02885684"/>
              </p:ext>
            </p:extLst>
          </p:nvPr>
        </p:nvGraphicFramePr>
        <p:xfrm>
          <a:off x="866832" y="1760049"/>
          <a:ext cx="10362642" cy="358426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271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7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71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71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71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271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96067">
                <a:tc>
                  <a:txBody>
                    <a:bodyPr/>
                    <a:lstStyle/>
                    <a:p>
                      <a:endParaRPr lang="en-US" sz="3200" b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 b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 b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 b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 b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 b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6067"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6067"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6067"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86520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UCLan Table">
    <p:bg>
      <p:bgPr>
        <a:solidFill>
          <a:srgbClr val="E3E5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6837" y="161728"/>
            <a:ext cx="8512907" cy="856624"/>
          </a:xfr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90000"/>
              </a:lnSpc>
              <a:defRPr sz="2667" b="1" baseline="0">
                <a:solidFill>
                  <a:srgbClr val="34516C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1pPr>
          </a:lstStyle>
          <a:p>
            <a:r>
              <a:rPr lang="en-US"/>
              <a:t>Slide titles should be clear and captivating</a:t>
            </a:r>
          </a:p>
        </p:txBody>
      </p:sp>
      <p:pic>
        <p:nvPicPr>
          <p:cNvPr id="10" name="Picture 9" descr="UCLan_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2863" y="381780"/>
            <a:ext cx="1813876" cy="589005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118008478"/>
              </p:ext>
            </p:extLst>
          </p:nvPr>
        </p:nvGraphicFramePr>
        <p:xfrm>
          <a:off x="866832" y="1760049"/>
          <a:ext cx="10362642" cy="358426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271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7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71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71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71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271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96067">
                <a:tc>
                  <a:txBody>
                    <a:bodyPr/>
                    <a:lstStyle/>
                    <a:p>
                      <a:endParaRPr lang="en-US" sz="3200" b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 b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 b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 b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 b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 b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6067"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6067"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6067"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67015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UCLan Table">
    <p:bg>
      <p:bgPr>
        <a:solidFill>
          <a:srgbClr val="E3E5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6837" y="161728"/>
            <a:ext cx="8512907" cy="856624"/>
          </a:xfr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90000"/>
              </a:lnSpc>
              <a:defRPr sz="2667" b="1" baseline="0">
                <a:solidFill>
                  <a:srgbClr val="34516C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1pPr>
          </a:lstStyle>
          <a:p>
            <a:r>
              <a:rPr lang="en-US"/>
              <a:t>Slide titles should be clear and captivating</a:t>
            </a:r>
          </a:p>
        </p:txBody>
      </p:sp>
      <p:pic>
        <p:nvPicPr>
          <p:cNvPr id="10" name="Picture 9" descr="UCLan_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2863" y="381780"/>
            <a:ext cx="1813876" cy="589005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77609469"/>
              </p:ext>
            </p:extLst>
          </p:nvPr>
        </p:nvGraphicFramePr>
        <p:xfrm>
          <a:off x="866832" y="1760049"/>
          <a:ext cx="10362642" cy="358426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271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7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71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71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71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271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96067">
                <a:tc>
                  <a:txBody>
                    <a:bodyPr/>
                    <a:lstStyle/>
                    <a:p>
                      <a:endParaRPr lang="en-US" sz="3200" b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 b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 b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 b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 b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 b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6067"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6067"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6067"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591528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CLan Text - 2 col">
    <p:bg>
      <p:bgPr>
        <a:solidFill>
          <a:srgbClr val="E3E5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6837" y="161728"/>
            <a:ext cx="8512907" cy="856624"/>
          </a:xfr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90000"/>
              </a:lnSpc>
              <a:defRPr sz="2667" b="1" baseline="0">
                <a:solidFill>
                  <a:srgbClr val="34516C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1pPr>
          </a:lstStyle>
          <a:p>
            <a:r>
              <a:rPr lang="en-US"/>
              <a:t>Text can work in single or multiple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6839" y="1600201"/>
            <a:ext cx="5069228" cy="4525963"/>
          </a:xfrm>
        </p:spPr>
        <p:txBody>
          <a:bodyPr lIns="0" tIns="0" rIns="0" bIns="0" anchor="t" anchorCtr="0">
            <a:noAutofit/>
          </a:bodyPr>
          <a:lstStyle>
            <a:lvl1pPr marL="239983" indent="-239983" algn="l">
              <a:spcBef>
                <a:spcPts val="1200"/>
              </a:spcBef>
              <a:defRPr sz="1867">
                <a:solidFill>
                  <a:srgbClr val="34516C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1pPr>
            <a:lvl2pPr marL="527960" indent="-239983" algn="l">
              <a:spcBef>
                <a:spcPts val="600"/>
              </a:spcBef>
              <a:defRPr sz="1867">
                <a:solidFill>
                  <a:srgbClr val="34516C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2pPr>
            <a:lvl3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3pPr>
            <a:lvl4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4pPr>
            <a:lvl5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pic>
        <p:nvPicPr>
          <p:cNvPr id="10" name="Picture 9" descr="UCLan_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2863" y="381780"/>
            <a:ext cx="1813876" cy="589005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1"/>
          </p:nvPr>
        </p:nvSpPr>
        <p:spPr>
          <a:xfrm>
            <a:off x="6255939" y="1600201"/>
            <a:ext cx="5069228" cy="4525963"/>
          </a:xfrm>
        </p:spPr>
        <p:txBody>
          <a:bodyPr lIns="0" tIns="0" rIns="0" bIns="0" anchor="t" anchorCtr="0">
            <a:noAutofit/>
          </a:bodyPr>
          <a:lstStyle>
            <a:lvl1pPr marL="239983" indent="-239983" algn="l">
              <a:spcBef>
                <a:spcPts val="1200"/>
              </a:spcBef>
              <a:defRPr sz="1867">
                <a:solidFill>
                  <a:srgbClr val="34516C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1pPr>
            <a:lvl2pPr marL="527960" indent="-239983" algn="l">
              <a:spcBef>
                <a:spcPts val="600"/>
              </a:spcBef>
              <a:defRPr sz="1867">
                <a:solidFill>
                  <a:srgbClr val="34516C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2pPr>
            <a:lvl3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3pPr>
            <a:lvl4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4pPr>
            <a:lvl5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85097068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CLan Text - 3 col">
    <p:bg>
      <p:bgPr>
        <a:solidFill>
          <a:srgbClr val="E3E5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6837" y="161728"/>
            <a:ext cx="8512907" cy="856624"/>
          </a:xfr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90000"/>
              </a:lnSpc>
              <a:defRPr sz="2667" b="1" baseline="0">
                <a:solidFill>
                  <a:srgbClr val="34516C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1pPr>
          </a:lstStyle>
          <a:p>
            <a:r>
              <a:rPr lang="en-US"/>
              <a:t>Text can work alongside imagery and charts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6840" y="1600201"/>
            <a:ext cx="3233233" cy="4525963"/>
          </a:xfrm>
        </p:spPr>
        <p:txBody>
          <a:bodyPr lIns="0" tIns="0" rIns="0" bIns="0" anchor="t" anchorCtr="0">
            <a:noAutofit/>
          </a:bodyPr>
          <a:lstStyle>
            <a:lvl1pPr marL="239983" indent="-239983" algn="l">
              <a:spcBef>
                <a:spcPts val="1200"/>
              </a:spcBef>
              <a:defRPr sz="1867">
                <a:solidFill>
                  <a:srgbClr val="34516C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1pPr>
            <a:lvl2pPr marL="527960" indent="-239983" algn="l">
              <a:spcBef>
                <a:spcPts val="600"/>
              </a:spcBef>
              <a:defRPr sz="1867">
                <a:solidFill>
                  <a:srgbClr val="34516C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2pPr>
            <a:lvl3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3pPr>
            <a:lvl4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4pPr>
            <a:lvl5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pic>
        <p:nvPicPr>
          <p:cNvPr id="10" name="Picture 9" descr="UCLan_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2863" y="381780"/>
            <a:ext cx="1813876" cy="589005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4479388" y="1600201"/>
            <a:ext cx="3233233" cy="4525963"/>
          </a:xfrm>
        </p:spPr>
        <p:txBody>
          <a:bodyPr lIns="0" tIns="0" rIns="0" bIns="0" anchor="t" anchorCtr="0">
            <a:noAutofit/>
          </a:bodyPr>
          <a:lstStyle>
            <a:lvl1pPr marL="239983" indent="-239983" algn="l">
              <a:spcBef>
                <a:spcPts val="1200"/>
              </a:spcBef>
              <a:defRPr sz="1867">
                <a:solidFill>
                  <a:srgbClr val="34516C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1pPr>
            <a:lvl2pPr marL="527960" indent="-239983" algn="l">
              <a:spcBef>
                <a:spcPts val="600"/>
              </a:spcBef>
              <a:defRPr sz="1867">
                <a:solidFill>
                  <a:srgbClr val="34516C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2pPr>
            <a:lvl3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3pPr>
            <a:lvl4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4pPr>
            <a:lvl5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8091934" y="1600201"/>
            <a:ext cx="3233233" cy="4525963"/>
          </a:xfrm>
        </p:spPr>
        <p:txBody>
          <a:bodyPr lIns="0" tIns="0" rIns="0" bIns="0" anchor="t" anchorCtr="0">
            <a:noAutofit/>
          </a:bodyPr>
          <a:lstStyle>
            <a:lvl1pPr marL="239983" indent="-239983" algn="l">
              <a:spcBef>
                <a:spcPts val="1200"/>
              </a:spcBef>
              <a:defRPr sz="1867">
                <a:solidFill>
                  <a:srgbClr val="34516C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1pPr>
            <a:lvl2pPr marL="527960" indent="-239983" algn="l">
              <a:spcBef>
                <a:spcPts val="600"/>
              </a:spcBef>
              <a:defRPr sz="1867">
                <a:solidFill>
                  <a:srgbClr val="34516C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2pPr>
            <a:lvl3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3pPr>
            <a:lvl4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4pPr>
            <a:lvl5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344935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UCLan Title Grey">
    <p:bg>
      <p:bgPr>
        <a:solidFill>
          <a:srgbClr val="283F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42255" y="2843934"/>
            <a:ext cx="5811236" cy="1551188"/>
          </a:xfr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90000"/>
              </a:lnSpc>
              <a:defRPr sz="4267" b="1" i="0" baseline="0">
                <a:solidFill>
                  <a:srgbClr val="FFFFFF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1pPr>
          </a:lstStyle>
          <a:p>
            <a:r>
              <a:rPr lang="en-US"/>
              <a:t>Presentation titles should be concise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42253" y="4395124"/>
            <a:ext cx="4869456" cy="970457"/>
          </a:xfr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2400" baseline="0">
                <a:solidFill>
                  <a:srgbClr val="FFFFFF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1pPr>
            <a:lvl2pPr marL="609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Presentation subtitles should support the main title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1542253" y="6022008"/>
            <a:ext cx="5298699" cy="49244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533">
                <a:solidFill>
                  <a:srgbClr val="FFFFFF"/>
                </a:solidFill>
                <a:latin typeface="Avenir Next Medium"/>
                <a:cs typeface="Avenir Next Medium"/>
              </a:rPr>
              <a:t>Where opportunity creates success</a:t>
            </a:r>
          </a:p>
        </p:txBody>
      </p:sp>
      <p:pic>
        <p:nvPicPr>
          <p:cNvPr id="9" name="Picture 8" descr="UCLan_logo_reverse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527" y="628718"/>
            <a:ext cx="3659471" cy="1188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07604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CLan Feature Red">
    <p:bg>
      <p:bgPr>
        <a:solidFill>
          <a:srgbClr val="AE001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66839" y="1600201"/>
            <a:ext cx="5069228" cy="4525963"/>
          </a:xfr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90000"/>
              </a:lnSpc>
              <a:buNone/>
              <a:defRPr sz="4267" b="1" i="0" baseline="0">
                <a:solidFill>
                  <a:srgbClr val="FFFFFF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1pPr>
            <a:lvl2pPr algn="l">
              <a:defRPr sz="1867">
                <a:solidFill>
                  <a:srgbClr val="FFFFFF"/>
                </a:solidFill>
                <a:latin typeface="Avenir Next Bold"/>
                <a:cs typeface="Avenir Next Bold"/>
              </a:defRPr>
            </a:lvl2pPr>
            <a:lvl3pPr algn="l">
              <a:defRPr sz="1867">
                <a:solidFill>
                  <a:srgbClr val="FFFFFF"/>
                </a:solidFill>
                <a:latin typeface="Avenir Next Bold"/>
                <a:cs typeface="Avenir Next Bold"/>
              </a:defRPr>
            </a:lvl3pPr>
            <a:lvl4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4pPr>
            <a:lvl5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5pPr>
          </a:lstStyle>
          <a:p>
            <a:pPr lvl="0"/>
            <a:r>
              <a:rPr lang="en-US"/>
              <a:t>Quotes, features </a:t>
            </a:r>
            <a:br>
              <a:rPr lang="en-US"/>
            </a:br>
            <a:r>
              <a:rPr lang="en-US"/>
              <a:t>or statistics can </a:t>
            </a:r>
            <a:br>
              <a:rPr lang="en-US"/>
            </a:br>
            <a:r>
              <a:rPr lang="en-US"/>
              <a:t>be pulled out in </a:t>
            </a:r>
            <a:br>
              <a:rPr lang="en-US"/>
            </a:br>
            <a:r>
              <a:rPr lang="en-US"/>
              <a:t>a larger style.</a:t>
            </a:r>
          </a:p>
        </p:txBody>
      </p:sp>
      <p:pic>
        <p:nvPicPr>
          <p:cNvPr id="6" name="Picture 5" descr="UCLan_logo_reverse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2863" y="381783"/>
            <a:ext cx="1813876" cy="589004"/>
          </a:xfrm>
          <a:prstGeom prst="rect">
            <a:avLst/>
          </a:prstGeom>
        </p:spPr>
      </p:pic>
      <p:sp>
        <p:nvSpPr>
          <p:cNvPr id="11" name="Content Placeholder 2"/>
          <p:cNvSpPr>
            <a:spLocks noGrp="1"/>
          </p:cNvSpPr>
          <p:nvPr>
            <p:ph idx="11"/>
          </p:nvPr>
        </p:nvSpPr>
        <p:spPr>
          <a:xfrm>
            <a:off x="6255939" y="1600201"/>
            <a:ext cx="5069228" cy="4525963"/>
          </a:xfrm>
        </p:spPr>
        <p:txBody>
          <a:bodyPr lIns="0" tIns="0" rIns="0" bIns="0" anchor="t" anchorCtr="0">
            <a:noAutofit/>
          </a:bodyPr>
          <a:lstStyle>
            <a:lvl1pPr marL="239983" indent="-239983" algn="l">
              <a:spcBef>
                <a:spcPts val="1200"/>
              </a:spcBef>
              <a:defRPr sz="1867">
                <a:solidFill>
                  <a:srgbClr val="FFFFFF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1pPr>
            <a:lvl2pPr marL="527960" indent="-239983" algn="l">
              <a:spcBef>
                <a:spcPts val="600"/>
              </a:spcBef>
              <a:defRPr sz="1867">
                <a:solidFill>
                  <a:srgbClr val="FFFFFF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2pPr>
            <a:lvl3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3pPr>
            <a:lvl4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4pPr>
            <a:lvl5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1537433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CLan Feature Blue">
    <p:bg>
      <p:bgPr>
        <a:solidFill>
          <a:srgbClr val="0D6B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66839" y="1600201"/>
            <a:ext cx="5069228" cy="4525963"/>
          </a:xfr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90000"/>
              </a:lnSpc>
              <a:buNone/>
              <a:defRPr sz="4267" b="1" i="0" baseline="0">
                <a:solidFill>
                  <a:srgbClr val="FFFFFF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1pPr>
            <a:lvl2pPr algn="l">
              <a:defRPr sz="1867">
                <a:solidFill>
                  <a:srgbClr val="FFFFFF"/>
                </a:solidFill>
                <a:latin typeface="Avenir Next Bold"/>
                <a:cs typeface="Avenir Next Bold"/>
              </a:defRPr>
            </a:lvl2pPr>
            <a:lvl3pPr algn="l">
              <a:defRPr sz="1867">
                <a:solidFill>
                  <a:srgbClr val="FFFFFF"/>
                </a:solidFill>
                <a:latin typeface="Avenir Next Bold"/>
                <a:cs typeface="Avenir Next Bold"/>
              </a:defRPr>
            </a:lvl3pPr>
            <a:lvl4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4pPr>
            <a:lvl5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5pPr>
          </a:lstStyle>
          <a:p>
            <a:pPr lvl="0"/>
            <a:r>
              <a:rPr lang="en-US"/>
              <a:t>Quotes, features </a:t>
            </a:r>
            <a:br>
              <a:rPr lang="en-US"/>
            </a:br>
            <a:r>
              <a:rPr lang="en-US"/>
              <a:t>or statistics can </a:t>
            </a:r>
            <a:br>
              <a:rPr lang="en-US"/>
            </a:br>
            <a:r>
              <a:rPr lang="en-US"/>
              <a:t>be pulled out in </a:t>
            </a:r>
            <a:br>
              <a:rPr lang="en-US"/>
            </a:br>
            <a:r>
              <a:rPr lang="en-US"/>
              <a:t>a larger style.</a:t>
            </a:r>
          </a:p>
        </p:txBody>
      </p:sp>
      <p:pic>
        <p:nvPicPr>
          <p:cNvPr id="6" name="Picture 5" descr="UCLan_logo_reverse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2863" y="381783"/>
            <a:ext cx="1813876" cy="589004"/>
          </a:xfrm>
          <a:prstGeom prst="rect">
            <a:avLst/>
          </a:prstGeom>
        </p:spPr>
      </p:pic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6255939" y="1600201"/>
            <a:ext cx="5069228" cy="4525963"/>
          </a:xfrm>
        </p:spPr>
        <p:txBody>
          <a:bodyPr lIns="0" tIns="0" rIns="0" bIns="0" anchor="t" anchorCtr="0">
            <a:noAutofit/>
          </a:bodyPr>
          <a:lstStyle>
            <a:lvl1pPr marL="239983" indent="-239983" algn="l">
              <a:spcBef>
                <a:spcPts val="1200"/>
              </a:spcBef>
              <a:defRPr sz="1867">
                <a:solidFill>
                  <a:srgbClr val="FFFFFF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1pPr>
            <a:lvl2pPr marL="527960" indent="-239983" algn="l">
              <a:spcBef>
                <a:spcPts val="600"/>
              </a:spcBef>
              <a:defRPr sz="1867">
                <a:solidFill>
                  <a:srgbClr val="FFFFFF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2pPr>
            <a:lvl3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3pPr>
            <a:lvl4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4pPr>
            <a:lvl5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37986869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CLan Feature Off-White">
    <p:bg>
      <p:bgPr>
        <a:solidFill>
          <a:srgbClr val="E3E5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66839" y="1600201"/>
            <a:ext cx="5069228" cy="4525963"/>
          </a:xfr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90000"/>
              </a:lnSpc>
              <a:buNone/>
              <a:defRPr sz="4267" b="1" i="0" baseline="0">
                <a:solidFill>
                  <a:srgbClr val="34516C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1pPr>
            <a:lvl2pPr algn="l">
              <a:defRPr sz="1867">
                <a:solidFill>
                  <a:srgbClr val="FFFFFF"/>
                </a:solidFill>
                <a:latin typeface="Avenir Next Bold"/>
                <a:cs typeface="Avenir Next Bold"/>
              </a:defRPr>
            </a:lvl2pPr>
            <a:lvl3pPr algn="l">
              <a:defRPr sz="1867">
                <a:solidFill>
                  <a:srgbClr val="FFFFFF"/>
                </a:solidFill>
                <a:latin typeface="Avenir Next Bold"/>
                <a:cs typeface="Avenir Next Bold"/>
              </a:defRPr>
            </a:lvl3pPr>
            <a:lvl4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4pPr>
            <a:lvl5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5pPr>
          </a:lstStyle>
          <a:p>
            <a:pPr lvl="0"/>
            <a:r>
              <a:rPr lang="en-US"/>
              <a:t>Quotes, features </a:t>
            </a:r>
            <a:br>
              <a:rPr lang="en-US"/>
            </a:br>
            <a:r>
              <a:rPr lang="en-US"/>
              <a:t>or statistics can </a:t>
            </a:r>
            <a:br>
              <a:rPr lang="en-US"/>
            </a:br>
            <a:r>
              <a:rPr lang="en-US"/>
              <a:t>be pulled out in </a:t>
            </a:r>
            <a:br>
              <a:rPr lang="en-US"/>
            </a:br>
            <a:r>
              <a:rPr lang="en-US"/>
              <a:t>a larger style.</a:t>
            </a:r>
          </a:p>
        </p:txBody>
      </p:sp>
      <p:pic>
        <p:nvPicPr>
          <p:cNvPr id="5" name="Picture 4" descr="UCLan_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2863" y="381780"/>
            <a:ext cx="1813876" cy="589005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1"/>
          </p:nvPr>
        </p:nvSpPr>
        <p:spPr>
          <a:xfrm>
            <a:off x="6255939" y="1600201"/>
            <a:ext cx="5069228" cy="4525963"/>
          </a:xfrm>
        </p:spPr>
        <p:txBody>
          <a:bodyPr lIns="0" tIns="0" rIns="0" bIns="0" anchor="t" anchorCtr="0">
            <a:noAutofit/>
          </a:bodyPr>
          <a:lstStyle>
            <a:lvl1pPr marL="239983" indent="-239983" algn="l">
              <a:spcBef>
                <a:spcPts val="1200"/>
              </a:spcBef>
              <a:defRPr sz="1867">
                <a:solidFill>
                  <a:srgbClr val="34516C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1pPr>
            <a:lvl2pPr marL="527960" indent="-239983" algn="l">
              <a:spcBef>
                <a:spcPts val="600"/>
              </a:spcBef>
              <a:defRPr sz="1867">
                <a:solidFill>
                  <a:srgbClr val="34516C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2pPr>
            <a:lvl3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3pPr>
            <a:lvl4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4pPr>
            <a:lvl5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41176678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CLan - Full screen imag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" y="0"/>
            <a:ext cx="12191999" cy="6858000"/>
          </a:xfrm>
        </p:spPr>
        <p:txBody>
          <a:bodyPr lIns="0" tIns="0" rIns="0" bIns="0" anchor="t" anchorCtr="0">
            <a:noAutofit/>
          </a:bodyPr>
          <a:lstStyle>
            <a:lvl1pPr marL="239983" indent="-239983" algn="l">
              <a:spcBef>
                <a:spcPts val="1200"/>
              </a:spcBef>
              <a:defRPr sz="1867">
                <a:solidFill>
                  <a:srgbClr val="34516C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1pPr>
            <a:lvl2pPr marL="527960" indent="-239983" algn="l">
              <a:spcBef>
                <a:spcPts val="600"/>
              </a:spcBef>
              <a:defRPr sz="1867">
                <a:solidFill>
                  <a:srgbClr val="34516C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2pPr>
            <a:lvl3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3pPr>
            <a:lvl4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4pPr>
            <a:lvl5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4083217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CLan Text - 1 col">
    <p:bg>
      <p:bgPr>
        <a:solidFill>
          <a:srgbClr val="E3E5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6837" y="161728"/>
            <a:ext cx="8512907" cy="856624"/>
          </a:xfr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90000"/>
              </a:lnSpc>
              <a:defRPr sz="2667" b="1" baseline="0">
                <a:solidFill>
                  <a:srgbClr val="34516C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1pPr>
          </a:lstStyle>
          <a:p>
            <a:r>
              <a:rPr lang="en-US"/>
              <a:t>Slide titles should be clear and captivating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6837" y="1600201"/>
            <a:ext cx="8512907" cy="4525963"/>
          </a:xfrm>
        </p:spPr>
        <p:txBody>
          <a:bodyPr lIns="0" tIns="0" rIns="0" bIns="0" anchor="t" anchorCtr="0">
            <a:noAutofit/>
          </a:bodyPr>
          <a:lstStyle>
            <a:lvl1pPr marL="239989" indent="-239989" algn="l">
              <a:spcBef>
                <a:spcPts val="1200"/>
              </a:spcBef>
              <a:defRPr sz="1867">
                <a:solidFill>
                  <a:srgbClr val="34516C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1pPr>
            <a:lvl2pPr marL="527973" indent="-239989" algn="l">
              <a:spcBef>
                <a:spcPts val="600"/>
              </a:spcBef>
              <a:defRPr sz="1867">
                <a:solidFill>
                  <a:srgbClr val="34516C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2pPr>
            <a:lvl3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3pPr>
            <a:lvl4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4pPr>
            <a:lvl5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pic>
        <p:nvPicPr>
          <p:cNvPr id="10" name="Picture 9" descr="UCLan_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2863" y="381780"/>
            <a:ext cx="1813876" cy="589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74944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CLan Table">
    <p:bg>
      <p:bgPr>
        <a:solidFill>
          <a:srgbClr val="E3E5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6837" y="161728"/>
            <a:ext cx="8512907" cy="856624"/>
          </a:xfr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90000"/>
              </a:lnSpc>
              <a:defRPr sz="2667" b="1" baseline="0">
                <a:solidFill>
                  <a:srgbClr val="34516C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1pPr>
          </a:lstStyle>
          <a:p>
            <a:r>
              <a:rPr lang="en-US"/>
              <a:t>Slide titles should be clear and captivating</a:t>
            </a:r>
          </a:p>
        </p:txBody>
      </p:sp>
      <p:pic>
        <p:nvPicPr>
          <p:cNvPr id="10" name="Picture 9" descr="UCLan_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2863" y="381780"/>
            <a:ext cx="1813876" cy="589005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577816273"/>
              </p:ext>
            </p:extLst>
          </p:nvPr>
        </p:nvGraphicFramePr>
        <p:xfrm>
          <a:off x="866832" y="1760048"/>
          <a:ext cx="10362642" cy="358426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271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7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71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71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71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271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96067">
                <a:tc>
                  <a:txBody>
                    <a:bodyPr/>
                    <a:lstStyle/>
                    <a:p>
                      <a:endParaRPr lang="en-US" sz="3200" b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 b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 b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 b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 b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 b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6067"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6067"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6067"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713210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CLan Table">
    <p:bg>
      <p:bgPr>
        <a:solidFill>
          <a:srgbClr val="E3E5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6837" y="161728"/>
            <a:ext cx="8512907" cy="856624"/>
          </a:xfr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90000"/>
              </a:lnSpc>
              <a:defRPr sz="2667" b="1" baseline="0">
                <a:solidFill>
                  <a:srgbClr val="34516C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1pPr>
          </a:lstStyle>
          <a:p>
            <a:r>
              <a:rPr lang="en-US"/>
              <a:t>Slide titles should be clear and captivating</a:t>
            </a:r>
          </a:p>
        </p:txBody>
      </p:sp>
      <p:pic>
        <p:nvPicPr>
          <p:cNvPr id="10" name="Picture 9" descr="UCLan_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2863" y="381780"/>
            <a:ext cx="1813876" cy="589005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577816273"/>
              </p:ext>
            </p:extLst>
          </p:nvPr>
        </p:nvGraphicFramePr>
        <p:xfrm>
          <a:off x="866832" y="1760048"/>
          <a:ext cx="10362642" cy="358426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271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7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71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71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71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271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96067">
                <a:tc>
                  <a:txBody>
                    <a:bodyPr/>
                    <a:lstStyle/>
                    <a:p>
                      <a:endParaRPr lang="en-US" sz="3200" b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 b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 b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 b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 b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 b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6067"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6067"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6067"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713210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CLan Table">
    <p:bg>
      <p:bgPr>
        <a:solidFill>
          <a:srgbClr val="E3E5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6837" y="161728"/>
            <a:ext cx="8512907" cy="856624"/>
          </a:xfr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90000"/>
              </a:lnSpc>
              <a:defRPr sz="2667" b="1" baseline="0">
                <a:solidFill>
                  <a:srgbClr val="34516C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1pPr>
          </a:lstStyle>
          <a:p>
            <a:r>
              <a:rPr lang="en-US"/>
              <a:t>Slide titles should be clear and captivating</a:t>
            </a:r>
          </a:p>
        </p:txBody>
      </p:sp>
      <p:pic>
        <p:nvPicPr>
          <p:cNvPr id="10" name="Picture 9" descr="UCLan_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2863" y="381780"/>
            <a:ext cx="1813876" cy="589005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577816273"/>
              </p:ext>
            </p:extLst>
          </p:nvPr>
        </p:nvGraphicFramePr>
        <p:xfrm>
          <a:off x="866832" y="1760048"/>
          <a:ext cx="10362642" cy="358426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271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7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71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71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71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271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96067">
                <a:tc>
                  <a:txBody>
                    <a:bodyPr/>
                    <a:lstStyle/>
                    <a:p>
                      <a:endParaRPr lang="en-US" sz="3200" b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 b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 b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 b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 b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 b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6067"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6067"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6067"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713210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CLan Table">
    <p:bg>
      <p:bgPr>
        <a:solidFill>
          <a:srgbClr val="E3E5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6837" y="161728"/>
            <a:ext cx="8512907" cy="856624"/>
          </a:xfr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90000"/>
              </a:lnSpc>
              <a:defRPr sz="2667" b="1" baseline="0">
                <a:solidFill>
                  <a:srgbClr val="34516C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1pPr>
          </a:lstStyle>
          <a:p>
            <a:r>
              <a:rPr lang="en-US"/>
              <a:t>Slide titles should be clear and captivating</a:t>
            </a:r>
          </a:p>
        </p:txBody>
      </p:sp>
      <p:pic>
        <p:nvPicPr>
          <p:cNvPr id="10" name="Picture 9" descr="UCLan_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2863" y="381780"/>
            <a:ext cx="1813876" cy="589005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577816273"/>
              </p:ext>
            </p:extLst>
          </p:nvPr>
        </p:nvGraphicFramePr>
        <p:xfrm>
          <a:off x="866832" y="1760048"/>
          <a:ext cx="10362642" cy="358426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271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7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71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71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71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271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96067">
                <a:tc>
                  <a:txBody>
                    <a:bodyPr/>
                    <a:lstStyle/>
                    <a:p>
                      <a:endParaRPr lang="en-US" sz="3200" b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 b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 b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 b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 b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 b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6067"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6067"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6067"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713210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CLan Table">
    <p:bg>
      <p:bgPr>
        <a:solidFill>
          <a:srgbClr val="E3E5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6837" y="161728"/>
            <a:ext cx="8512907" cy="856624"/>
          </a:xfr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90000"/>
              </a:lnSpc>
              <a:defRPr sz="2667" b="1" baseline="0">
                <a:solidFill>
                  <a:srgbClr val="34516C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1pPr>
          </a:lstStyle>
          <a:p>
            <a:r>
              <a:rPr lang="en-US"/>
              <a:t>Slide titles should be clear and captivating</a:t>
            </a:r>
          </a:p>
        </p:txBody>
      </p:sp>
      <p:pic>
        <p:nvPicPr>
          <p:cNvPr id="10" name="Picture 9" descr="UCLan_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2863" y="381780"/>
            <a:ext cx="1813876" cy="589005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639439319"/>
              </p:ext>
            </p:extLst>
          </p:nvPr>
        </p:nvGraphicFramePr>
        <p:xfrm>
          <a:off x="866832" y="1760048"/>
          <a:ext cx="10362642" cy="358426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271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7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71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71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71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271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96067">
                <a:tc>
                  <a:txBody>
                    <a:bodyPr/>
                    <a:lstStyle/>
                    <a:p>
                      <a:endParaRPr lang="en-US" sz="3200" b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 b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 b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 b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 b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 b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6067"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6067"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6067"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9870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UCLan Title Off-White">
    <p:bg>
      <p:bgPr>
        <a:solidFill>
          <a:srgbClr val="E3E5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42255" y="2843934"/>
            <a:ext cx="5811236" cy="1551188"/>
          </a:xfr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90000"/>
              </a:lnSpc>
              <a:defRPr sz="4267" b="1" i="0" baseline="0">
                <a:solidFill>
                  <a:srgbClr val="34516C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1pPr>
          </a:lstStyle>
          <a:p>
            <a:r>
              <a:rPr lang="en-US"/>
              <a:t>Presentation titles should be concise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42253" y="4395124"/>
            <a:ext cx="4869456" cy="970457"/>
          </a:xfr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2400" baseline="0">
                <a:solidFill>
                  <a:srgbClr val="34516C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1pPr>
            <a:lvl2pPr marL="609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Presentation subtitles should support the main title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1542253" y="6022008"/>
            <a:ext cx="5298699" cy="49244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533">
                <a:solidFill>
                  <a:srgbClr val="34516C"/>
                </a:solidFill>
                <a:latin typeface="Avenir Next Medium"/>
                <a:cs typeface="Avenir Next Medium"/>
              </a:rPr>
              <a:t>Where opportunity creates success</a:t>
            </a:r>
          </a:p>
        </p:txBody>
      </p:sp>
      <p:pic>
        <p:nvPicPr>
          <p:cNvPr id="7" name="Picture 6" descr="UCLan_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527" y="628718"/>
            <a:ext cx="3659471" cy="1188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94233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CLan Text - 2 col">
    <p:bg>
      <p:bgPr>
        <a:solidFill>
          <a:srgbClr val="E3E5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6837" y="161728"/>
            <a:ext cx="8512907" cy="856624"/>
          </a:xfr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90000"/>
              </a:lnSpc>
              <a:defRPr sz="2667" b="1" baseline="0">
                <a:solidFill>
                  <a:srgbClr val="34516C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1pPr>
          </a:lstStyle>
          <a:p>
            <a:r>
              <a:rPr lang="en-US"/>
              <a:t>Text can work in single or multiple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6838" y="1600201"/>
            <a:ext cx="5069228" cy="4525963"/>
          </a:xfrm>
        </p:spPr>
        <p:txBody>
          <a:bodyPr lIns="0" tIns="0" rIns="0" bIns="0" anchor="t" anchorCtr="0">
            <a:noAutofit/>
          </a:bodyPr>
          <a:lstStyle>
            <a:lvl1pPr marL="239989" indent="-239989" algn="l">
              <a:spcBef>
                <a:spcPts val="1200"/>
              </a:spcBef>
              <a:defRPr sz="1867">
                <a:solidFill>
                  <a:srgbClr val="34516C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1pPr>
            <a:lvl2pPr marL="527973" indent="-239989" algn="l">
              <a:spcBef>
                <a:spcPts val="600"/>
              </a:spcBef>
              <a:defRPr sz="1867">
                <a:solidFill>
                  <a:srgbClr val="34516C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2pPr>
            <a:lvl3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3pPr>
            <a:lvl4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4pPr>
            <a:lvl5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pic>
        <p:nvPicPr>
          <p:cNvPr id="10" name="Picture 9" descr="UCLan_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2863" y="381780"/>
            <a:ext cx="1813876" cy="589005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1"/>
          </p:nvPr>
        </p:nvSpPr>
        <p:spPr>
          <a:xfrm>
            <a:off x="6255938" y="1600201"/>
            <a:ext cx="5069228" cy="4525963"/>
          </a:xfrm>
        </p:spPr>
        <p:txBody>
          <a:bodyPr lIns="0" tIns="0" rIns="0" bIns="0" anchor="t" anchorCtr="0">
            <a:noAutofit/>
          </a:bodyPr>
          <a:lstStyle>
            <a:lvl1pPr marL="239989" indent="-239989" algn="l">
              <a:spcBef>
                <a:spcPts val="1200"/>
              </a:spcBef>
              <a:defRPr sz="1867">
                <a:solidFill>
                  <a:srgbClr val="34516C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1pPr>
            <a:lvl2pPr marL="527973" indent="-239989" algn="l">
              <a:spcBef>
                <a:spcPts val="600"/>
              </a:spcBef>
              <a:defRPr sz="1867">
                <a:solidFill>
                  <a:srgbClr val="34516C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2pPr>
            <a:lvl3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3pPr>
            <a:lvl4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4pPr>
            <a:lvl5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65214153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CLan Text - 3 col">
    <p:bg>
      <p:bgPr>
        <a:solidFill>
          <a:srgbClr val="E3E5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6837" y="161728"/>
            <a:ext cx="8512907" cy="856624"/>
          </a:xfr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90000"/>
              </a:lnSpc>
              <a:defRPr sz="2667" b="1" baseline="0">
                <a:solidFill>
                  <a:srgbClr val="34516C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1pPr>
          </a:lstStyle>
          <a:p>
            <a:r>
              <a:rPr lang="en-US"/>
              <a:t>Text can work alongside imagery and charts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6838" y="1600201"/>
            <a:ext cx="3233233" cy="4525963"/>
          </a:xfrm>
        </p:spPr>
        <p:txBody>
          <a:bodyPr lIns="0" tIns="0" rIns="0" bIns="0" anchor="t" anchorCtr="0">
            <a:noAutofit/>
          </a:bodyPr>
          <a:lstStyle>
            <a:lvl1pPr marL="239989" indent="-239989" algn="l">
              <a:spcBef>
                <a:spcPts val="1200"/>
              </a:spcBef>
              <a:defRPr sz="1867">
                <a:solidFill>
                  <a:srgbClr val="34516C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1pPr>
            <a:lvl2pPr marL="527973" indent="-239989" algn="l">
              <a:spcBef>
                <a:spcPts val="600"/>
              </a:spcBef>
              <a:defRPr sz="1867">
                <a:solidFill>
                  <a:srgbClr val="34516C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2pPr>
            <a:lvl3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3pPr>
            <a:lvl4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4pPr>
            <a:lvl5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pic>
        <p:nvPicPr>
          <p:cNvPr id="10" name="Picture 9" descr="UCLan_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2863" y="381780"/>
            <a:ext cx="1813876" cy="589005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4479386" y="1600201"/>
            <a:ext cx="3233233" cy="4525963"/>
          </a:xfrm>
        </p:spPr>
        <p:txBody>
          <a:bodyPr lIns="0" tIns="0" rIns="0" bIns="0" anchor="t" anchorCtr="0">
            <a:noAutofit/>
          </a:bodyPr>
          <a:lstStyle>
            <a:lvl1pPr marL="239989" indent="-239989" algn="l">
              <a:spcBef>
                <a:spcPts val="1200"/>
              </a:spcBef>
              <a:defRPr sz="1867">
                <a:solidFill>
                  <a:srgbClr val="34516C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1pPr>
            <a:lvl2pPr marL="527973" indent="-239989" algn="l">
              <a:spcBef>
                <a:spcPts val="600"/>
              </a:spcBef>
              <a:defRPr sz="1867">
                <a:solidFill>
                  <a:srgbClr val="34516C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2pPr>
            <a:lvl3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3pPr>
            <a:lvl4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4pPr>
            <a:lvl5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8091933" y="1600201"/>
            <a:ext cx="3233233" cy="4525963"/>
          </a:xfrm>
        </p:spPr>
        <p:txBody>
          <a:bodyPr lIns="0" tIns="0" rIns="0" bIns="0" anchor="t" anchorCtr="0">
            <a:noAutofit/>
          </a:bodyPr>
          <a:lstStyle>
            <a:lvl1pPr marL="239989" indent="-239989" algn="l">
              <a:spcBef>
                <a:spcPts val="1200"/>
              </a:spcBef>
              <a:defRPr sz="1867">
                <a:solidFill>
                  <a:srgbClr val="34516C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1pPr>
            <a:lvl2pPr marL="527973" indent="-239989" algn="l">
              <a:spcBef>
                <a:spcPts val="600"/>
              </a:spcBef>
              <a:defRPr sz="1867">
                <a:solidFill>
                  <a:srgbClr val="34516C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2pPr>
            <a:lvl3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3pPr>
            <a:lvl4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4pPr>
            <a:lvl5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04239259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CLan - Full screen imag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" y="0"/>
            <a:ext cx="12191999" cy="6858000"/>
          </a:xfrm>
        </p:spPr>
        <p:txBody>
          <a:bodyPr lIns="0" tIns="0" rIns="0" bIns="0" anchor="t" anchorCtr="0">
            <a:noAutofit/>
          </a:bodyPr>
          <a:lstStyle>
            <a:lvl1pPr marL="239989" indent="-239989" algn="l">
              <a:spcBef>
                <a:spcPts val="1200"/>
              </a:spcBef>
              <a:defRPr sz="1867">
                <a:solidFill>
                  <a:srgbClr val="34516C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1pPr>
            <a:lvl2pPr marL="527973" indent="-239989" algn="l">
              <a:spcBef>
                <a:spcPts val="600"/>
              </a:spcBef>
              <a:defRPr sz="1867">
                <a:solidFill>
                  <a:srgbClr val="34516C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2pPr>
            <a:lvl3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3pPr>
            <a:lvl4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4pPr>
            <a:lvl5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5249639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CLan Feature Red">
    <p:bg>
      <p:bgPr>
        <a:solidFill>
          <a:srgbClr val="AE001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66838" y="1600201"/>
            <a:ext cx="5069228" cy="4525963"/>
          </a:xfr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90000"/>
              </a:lnSpc>
              <a:buNone/>
              <a:defRPr sz="4267" b="1" i="0" baseline="0">
                <a:solidFill>
                  <a:srgbClr val="FFFFFF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1pPr>
            <a:lvl2pPr algn="l">
              <a:defRPr sz="1867">
                <a:solidFill>
                  <a:srgbClr val="FFFFFF"/>
                </a:solidFill>
                <a:latin typeface="Avenir Next Bold"/>
                <a:cs typeface="Avenir Next Bold"/>
              </a:defRPr>
            </a:lvl2pPr>
            <a:lvl3pPr algn="l">
              <a:defRPr sz="1867">
                <a:solidFill>
                  <a:srgbClr val="FFFFFF"/>
                </a:solidFill>
                <a:latin typeface="Avenir Next Bold"/>
                <a:cs typeface="Avenir Next Bold"/>
              </a:defRPr>
            </a:lvl3pPr>
            <a:lvl4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4pPr>
            <a:lvl5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5pPr>
          </a:lstStyle>
          <a:p>
            <a:pPr lvl="0"/>
            <a:r>
              <a:rPr lang="en-US"/>
              <a:t>Quotes, features </a:t>
            </a:r>
            <a:br>
              <a:rPr lang="en-US"/>
            </a:br>
            <a:r>
              <a:rPr lang="en-US"/>
              <a:t>or statistics can </a:t>
            </a:r>
            <a:br>
              <a:rPr lang="en-US"/>
            </a:br>
            <a:r>
              <a:rPr lang="en-US"/>
              <a:t>be pulled out in </a:t>
            </a:r>
            <a:br>
              <a:rPr lang="en-US"/>
            </a:br>
            <a:r>
              <a:rPr lang="en-US"/>
              <a:t>a larger style.</a:t>
            </a:r>
          </a:p>
        </p:txBody>
      </p:sp>
      <p:pic>
        <p:nvPicPr>
          <p:cNvPr id="6" name="Picture 5" descr="UCLan_logo_reverse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2863" y="381782"/>
            <a:ext cx="1813876" cy="589004"/>
          </a:xfrm>
          <a:prstGeom prst="rect">
            <a:avLst/>
          </a:prstGeom>
        </p:spPr>
      </p:pic>
      <p:sp>
        <p:nvSpPr>
          <p:cNvPr id="11" name="Content Placeholder 2"/>
          <p:cNvSpPr>
            <a:spLocks noGrp="1"/>
          </p:cNvSpPr>
          <p:nvPr>
            <p:ph idx="11"/>
          </p:nvPr>
        </p:nvSpPr>
        <p:spPr>
          <a:xfrm>
            <a:off x="6255938" y="1600201"/>
            <a:ext cx="5069228" cy="4525963"/>
          </a:xfrm>
        </p:spPr>
        <p:txBody>
          <a:bodyPr lIns="0" tIns="0" rIns="0" bIns="0" anchor="t" anchorCtr="0">
            <a:noAutofit/>
          </a:bodyPr>
          <a:lstStyle>
            <a:lvl1pPr marL="239989" indent="-239989" algn="l">
              <a:spcBef>
                <a:spcPts val="1200"/>
              </a:spcBef>
              <a:defRPr sz="1867">
                <a:solidFill>
                  <a:srgbClr val="FFFFFF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1pPr>
            <a:lvl2pPr marL="527973" indent="-239989" algn="l">
              <a:spcBef>
                <a:spcPts val="600"/>
              </a:spcBef>
              <a:defRPr sz="1867">
                <a:solidFill>
                  <a:srgbClr val="FFFFFF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2pPr>
            <a:lvl3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3pPr>
            <a:lvl4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4pPr>
            <a:lvl5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21342175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CLan Feature Blue">
    <p:bg>
      <p:bgPr>
        <a:solidFill>
          <a:srgbClr val="0D6B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66838" y="1600201"/>
            <a:ext cx="5069228" cy="4525963"/>
          </a:xfr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90000"/>
              </a:lnSpc>
              <a:buNone/>
              <a:defRPr sz="4267" b="1" i="0" baseline="0">
                <a:solidFill>
                  <a:srgbClr val="FFFFFF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1pPr>
            <a:lvl2pPr algn="l">
              <a:defRPr sz="1867">
                <a:solidFill>
                  <a:srgbClr val="FFFFFF"/>
                </a:solidFill>
                <a:latin typeface="Avenir Next Bold"/>
                <a:cs typeface="Avenir Next Bold"/>
              </a:defRPr>
            </a:lvl2pPr>
            <a:lvl3pPr algn="l">
              <a:defRPr sz="1867">
                <a:solidFill>
                  <a:srgbClr val="FFFFFF"/>
                </a:solidFill>
                <a:latin typeface="Avenir Next Bold"/>
                <a:cs typeface="Avenir Next Bold"/>
              </a:defRPr>
            </a:lvl3pPr>
            <a:lvl4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4pPr>
            <a:lvl5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5pPr>
          </a:lstStyle>
          <a:p>
            <a:pPr lvl="0"/>
            <a:r>
              <a:rPr lang="en-US"/>
              <a:t>Quotes, features </a:t>
            </a:r>
            <a:br>
              <a:rPr lang="en-US"/>
            </a:br>
            <a:r>
              <a:rPr lang="en-US"/>
              <a:t>or statistics can </a:t>
            </a:r>
            <a:br>
              <a:rPr lang="en-US"/>
            </a:br>
            <a:r>
              <a:rPr lang="en-US"/>
              <a:t>be pulled out in </a:t>
            </a:r>
            <a:br>
              <a:rPr lang="en-US"/>
            </a:br>
            <a:r>
              <a:rPr lang="en-US"/>
              <a:t>a larger style.</a:t>
            </a:r>
          </a:p>
        </p:txBody>
      </p:sp>
      <p:pic>
        <p:nvPicPr>
          <p:cNvPr id="6" name="Picture 5" descr="UCLan_logo_reverse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2863" y="381782"/>
            <a:ext cx="1813876" cy="589004"/>
          </a:xfrm>
          <a:prstGeom prst="rect">
            <a:avLst/>
          </a:prstGeom>
        </p:spPr>
      </p:pic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6255938" y="1600201"/>
            <a:ext cx="5069228" cy="4525963"/>
          </a:xfrm>
        </p:spPr>
        <p:txBody>
          <a:bodyPr lIns="0" tIns="0" rIns="0" bIns="0" anchor="t" anchorCtr="0">
            <a:noAutofit/>
          </a:bodyPr>
          <a:lstStyle>
            <a:lvl1pPr marL="239989" indent="-239989" algn="l">
              <a:spcBef>
                <a:spcPts val="1200"/>
              </a:spcBef>
              <a:defRPr sz="1867">
                <a:solidFill>
                  <a:srgbClr val="FFFFFF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1pPr>
            <a:lvl2pPr marL="527973" indent="-239989" algn="l">
              <a:spcBef>
                <a:spcPts val="600"/>
              </a:spcBef>
              <a:defRPr sz="1867">
                <a:solidFill>
                  <a:srgbClr val="FFFFFF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2pPr>
            <a:lvl3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3pPr>
            <a:lvl4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4pPr>
            <a:lvl5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28364214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CLan Feature Off-White">
    <p:bg>
      <p:bgPr>
        <a:solidFill>
          <a:srgbClr val="E3E5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66838" y="1600201"/>
            <a:ext cx="5069228" cy="4525963"/>
          </a:xfr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90000"/>
              </a:lnSpc>
              <a:buNone/>
              <a:defRPr sz="4267" b="1" i="0" baseline="0">
                <a:solidFill>
                  <a:srgbClr val="34516C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1pPr>
            <a:lvl2pPr algn="l">
              <a:defRPr sz="1867">
                <a:solidFill>
                  <a:srgbClr val="FFFFFF"/>
                </a:solidFill>
                <a:latin typeface="Avenir Next Bold"/>
                <a:cs typeface="Avenir Next Bold"/>
              </a:defRPr>
            </a:lvl2pPr>
            <a:lvl3pPr algn="l">
              <a:defRPr sz="1867">
                <a:solidFill>
                  <a:srgbClr val="FFFFFF"/>
                </a:solidFill>
                <a:latin typeface="Avenir Next Bold"/>
                <a:cs typeface="Avenir Next Bold"/>
              </a:defRPr>
            </a:lvl3pPr>
            <a:lvl4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4pPr>
            <a:lvl5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5pPr>
          </a:lstStyle>
          <a:p>
            <a:pPr lvl="0"/>
            <a:r>
              <a:rPr lang="en-US"/>
              <a:t>Quotes, features </a:t>
            </a:r>
            <a:br>
              <a:rPr lang="en-US"/>
            </a:br>
            <a:r>
              <a:rPr lang="en-US"/>
              <a:t>or statistics can </a:t>
            </a:r>
            <a:br>
              <a:rPr lang="en-US"/>
            </a:br>
            <a:r>
              <a:rPr lang="en-US"/>
              <a:t>be pulled out in </a:t>
            </a:r>
            <a:br>
              <a:rPr lang="en-US"/>
            </a:br>
            <a:r>
              <a:rPr lang="en-US"/>
              <a:t>a larger style.</a:t>
            </a:r>
          </a:p>
        </p:txBody>
      </p:sp>
      <p:pic>
        <p:nvPicPr>
          <p:cNvPr id="5" name="Picture 4" descr="UCLan_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2863" y="381780"/>
            <a:ext cx="1813876" cy="589005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1"/>
          </p:nvPr>
        </p:nvSpPr>
        <p:spPr>
          <a:xfrm>
            <a:off x="6255938" y="1600201"/>
            <a:ext cx="5069228" cy="4525963"/>
          </a:xfrm>
        </p:spPr>
        <p:txBody>
          <a:bodyPr lIns="0" tIns="0" rIns="0" bIns="0" anchor="t" anchorCtr="0">
            <a:noAutofit/>
          </a:bodyPr>
          <a:lstStyle>
            <a:lvl1pPr marL="239989" indent="-239989" algn="l">
              <a:spcBef>
                <a:spcPts val="1200"/>
              </a:spcBef>
              <a:defRPr sz="1867">
                <a:solidFill>
                  <a:srgbClr val="34516C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1pPr>
            <a:lvl2pPr marL="527973" indent="-239989" algn="l">
              <a:spcBef>
                <a:spcPts val="600"/>
              </a:spcBef>
              <a:defRPr sz="1867">
                <a:solidFill>
                  <a:srgbClr val="34516C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2pPr>
            <a:lvl3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3pPr>
            <a:lvl4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4pPr>
            <a:lvl5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22371230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raining 2000 Text - 1 col">
    <p:bg>
      <p:bgPr>
        <a:solidFill>
          <a:srgbClr val="E3E5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6837" y="161728"/>
            <a:ext cx="8512907" cy="856624"/>
          </a:xfr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90000"/>
              </a:lnSpc>
              <a:defRPr sz="2667" baseline="0">
                <a:solidFill>
                  <a:srgbClr val="34516C"/>
                </a:solidFill>
                <a:latin typeface="+mj-lt"/>
                <a:cs typeface="Avenir Next Demi Bold"/>
              </a:defRPr>
            </a:lvl1pPr>
          </a:lstStyle>
          <a:p>
            <a:r>
              <a:rPr lang="en-US"/>
              <a:t>Slide titles should be clear and captivating</a:t>
            </a:r>
          </a:p>
        </p:txBody>
      </p:sp>
      <p:pic>
        <p:nvPicPr>
          <p:cNvPr id="10" name="Picture 9" descr="Training 2000 logo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772863" y="436775"/>
            <a:ext cx="1813876" cy="479016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63B182B-16F7-4D62-8599-8BE3F4517A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837" y="1600201"/>
            <a:ext cx="8512907" cy="4525963"/>
          </a:xfrm>
        </p:spPr>
        <p:txBody>
          <a:bodyPr lIns="0" tIns="0" rIns="0" bIns="0" anchor="t" anchorCtr="0">
            <a:noAutofit/>
          </a:bodyPr>
          <a:lstStyle>
            <a:lvl1pPr marL="239989" indent="-239989" algn="l">
              <a:spcBef>
                <a:spcPts val="1200"/>
              </a:spcBef>
              <a:buClr>
                <a:schemeClr val="accent1"/>
              </a:buClr>
              <a:defRPr sz="1867">
                <a:solidFill>
                  <a:srgbClr val="34516C"/>
                </a:solidFill>
                <a:latin typeface="+mn-lt"/>
                <a:cs typeface="Avenir Next Bold"/>
              </a:defRPr>
            </a:lvl1pPr>
            <a:lvl2pPr marL="527973" indent="-239989" algn="l">
              <a:spcBef>
                <a:spcPts val="600"/>
              </a:spcBef>
              <a:buClr>
                <a:schemeClr val="accent1"/>
              </a:buClr>
              <a:defRPr sz="1867">
                <a:solidFill>
                  <a:srgbClr val="34516C"/>
                </a:solidFill>
                <a:latin typeface="+mn-lt"/>
                <a:cs typeface="Avenir Next Bold"/>
              </a:defRPr>
            </a:lvl2pPr>
            <a:lvl3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3pPr>
            <a:lvl4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4pPr>
            <a:lvl5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33601682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raining 2000 Feature Red">
    <p:bg>
      <p:bgPr>
        <a:solidFill>
          <a:srgbClr val="AE001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66838" y="1600201"/>
            <a:ext cx="5069228" cy="4525963"/>
          </a:xfr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90000"/>
              </a:lnSpc>
              <a:buNone/>
              <a:defRPr sz="3733" b="1" i="0" baseline="0">
                <a:solidFill>
                  <a:srgbClr val="FFFFFF"/>
                </a:solidFill>
                <a:latin typeface="+mj-lt"/>
                <a:cs typeface="Avenir Next Regular"/>
              </a:defRPr>
            </a:lvl1pPr>
            <a:lvl2pPr algn="l">
              <a:defRPr sz="1867">
                <a:solidFill>
                  <a:srgbClr val="FFFFFF"/>
                </a:solidFill>
                <a:latin typeface="Avenir Next Bold"/>
                <a:cs typeface="Avenir Next Bold"/>
              </a:defRPr>
            </a:lvl2pPr>
            <a:lvl3pPr algn="l">
              <a:defRPr sz="1867">
                <a:solidFill>
                  <a:srgbClr val="FFFFFF"/>
                </a:solidFill>
                <a:latin typeface="Avenir Next Bold"/>
                <a:cs typeface="Avenir Next Bold"/>
              </a:defRPr>
            </a:lvl3pPr>
            <a:lvl4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4pPr>
            <a:lvl5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5pPr>
          </a:lstStyle>
          <a:p>
            <a:pPr lvl="0"/>
            <a:r>
              <a:rPr lang="en-US"/>
              <a:t>Quotes, features </a:t>
            </a:r>
            <a:br>
              <a:rPr lang="en-US"/>
            </a:br>
            <a:r>
              <a:rPr lang="en-US"/>
              <a:t>or statistics can </a:t>
            </a:r>
            <a:br>
              <a:rPr lang="en-US"/>
            </a:br>
            <a:r>
              <a:rPr lang="en-US"/>
              <a:t>be pulled out in </a:t>
            </a:r>
            <a:br>
              <a:rPr lang="en-US"/>
            </a:br>
            <a:r>
              <a:rPr lang="en-US"/>
              <a:t>a larger style.</a:t>
            </a:r>
          </a:p>
        </p:txBody>
      </p:sp>
      <p:pic>
        <p:nvPicPr>
          <p:cNvPr id="6" name="Picture 5" descr="Training 2000 logo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772863" y="436773"/>
            <a:ext cx="1813876" cy="479016"/>
          </a:xfrm>
          <a:prstGeom prst="rect">
            <a:avLst/>
          </a:prstGeom>
        </p:spPr>
      </p:pic>
      <p:sp>
        <p:nvSpPr>
          <p:cNvPr id="11" name="Content Placeholder 2"/>
          <p:cNvSpPr>
            <a:spLocks noGrp="1"/>
          </p:cNvSpPr>
          <p:nvPr>
            <p:ph idx="11"/>
          </p:nvPr>
        </p:nvSpPr>
        <p:spPr>
          <a:xfrm>
            <a:off x="6255938" y="1600201"/>
            <a:ext cx="5069228" cy="4525963"/>
          </a:xfrm>
        </p:spPr>
        <p:txBody>
          <a:bodyPr lIns="0" tIns="0" rIns="0" bIns="0" anchor="t" anchorCtr="0">
            <a:noAutofit/>
          </a:bodyPr>
          <a:lstStyle>
            <a:lvl1pPr marL="239989" indent="-239989" algn="l">
              <a:spcBef>
                <a:spcPts val="1200"/>
              </a:spcBef>
              <a:defRPr sz="1867">
                <a:solidFill>
                  <a:srgbClr val="FFFFFF"/>
                </a:solidFill>
                <a:latin typeface="+mn-lt"/>
                <a:cs typeface="Avenir Next Bold"/>
              </a:defRPr>
            </a:lvl1pPr>
            <a:lvl2pPr marL="527973" indent="-239989" algn="l">
              <a:spcBef>
                <a:spcPts val="600"/>
              </a:spcBef>
              <a:defRPr sz="1867">
                <a:solidFill>
                  <a:srgbClr val="FFFFFF"/>
                </a:solidFill>
                <a:latin typeface="+mn-lt"/>
                <a:cs typeface="Avenir Next Bold"/>
              </a:defRPr>
            </a:lvl2pPr>
            <a:lvl3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3pPr>
            <a:lvl4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4pPr>
            <a:lvl5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58677031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raining 2000 Feature Off-White">
    <p:bg>
      <p:bgPr>
        <a:solidFill>
          <a:srgbClr val="E3E5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66838" y="1600201"/>
            <a:ext cx="5069228" cy="4525963"/>
          </a:xfr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90000"/>
              </a:lnSpc>
              <a:buNone/>
              <a:defRPr sz="4267" b="1" i="0" baseline="0">
                <a:solidFill>
                  <a:srgbClr val="34516C"/>
                </a:solidFill>
                <a:latin typeface="+mj-lt"/>
                <a:cs typeface="Avenir Next Regular"/>
              </a:defRPr>
            </a:lvl1pPr>
            <a:lvl2pPr algn="l">
              <a:defRPr sz="1867">
                <a:solidFill>
                  <a:srgbClr val="FFFFFF"/>
                </a:solidFill>
                <a:latin typeface="Avenir Next Bold"/>
                <a:cs typeface="Avenir Next Bold"/>
              </a:defRPr>
            </a:lvl2pPr>
            <a:lvl3pPr algn="l">
              <a:defRPr sz="1867">
                <a:solidFill>
                  <a:srgbClr val="FFFFFF"/>
                </a:solidFill>
                <a:latin typeface="Avenir Next Bold"/>
                <a:cs typeface="Avenir Next Bold"/>
              </a:defRPr>
            </a:lvl3pPr>
            <a:lvl4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4pPr>
            <a:lvl5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5pPr>
          </a:lstStyle>
          <a:p>
            <a:pPr lvl="0"/>
            <a:r>
              <a:rPr lang="en-US"/>
              <a:t>Quotes, features </a:t>
            </a:r>
            <a:br>
              <a:rPr lang="en-US"/>
            </a:br>
            <a:r>
              <a:rPr lang="en-US"/>
              <a:t>or statistics can </a:t>
            </a:r>
            <a:br>
              <a:rPr lang="en-US"/>
            </a:br>
            <a:r>
              <a:rPr lang="en-US"/>
              <a:t>be pulled out in </a:t>
            </a:r>
            <a:br>
              <a:rPr lang="en-US"/>
            </a:br>
            <a:r>
              <a:rPr lang="en-US"/>
              <a:t>a larger style.</a:t>
            </a:r>
          </a:p>
        </p:txBody>
      </p:sp>
      <p:pic>
        <p:nvPicPr>
          <p:cNvPr id="5" name="Picture 4" descr="Training 2000 logo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772863" y="436775"/>
            <a:ext cx="1813876" cy="479016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1"/>
          </p:nvPr>
        </p:nvSpPr>
        <p:spPr>
          <a:xfrm>
            <a:off x="6255938" y="1600201"/>
            <a:ext cx="5069228" cy="4525963"/>
          </a:xfrm>
        </p:spPr>
        <p:txBody>
          <a:bodyPr lIns="0" tIns="0" rIns="0" bIns="0" anchor="t" anchorCtr="0">
            <a:noAutofit/>
          </a:bodyPr>
          <a:lstStyle>
            <a:lvl1pPr marL="239989" indent="-239989" algn="l">
              <a:spcBef>
                <a:spcPts val="1200"/>
              </a:spcBef>
              <a:buClr>
                <a:schemeClr val="accent1"/>
              </a:buClr>
              <a:defRPr sz="1867">
                <a:solidFill>
                  <a:srgbClr val="34516C"/>
                </a:solidFill>
                <a:latin typeface="+mn-lt"/>
                <a:cs typeface="Avenir Next Bold"/>
              </a:defRPr>
            </a:lvl1pPr>
            <a:lvl2pPr marL="527973" indent="-239989" algn="l">
              <a:spcBef>
                <a:spcPts val="600"/>
              </a:spcBef>
              <a:buClr>
                <a:schemeClr val="accent1"/>
              </a:buClr>
              <a:defRPr sz="1867">
                <a:solidFill>
                  <a:srgbClr val="34516C"/>
                </a:solidFill>
                <a:latin typeface="+mn-lt"/>
                <a:cs typeface="Avenir Next Bold"/>
              </a:defRPr>
            </a:lvl2pPr>
            <a:lvl3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3pPr>
            <a:lvl4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4pPr>
            <a:lvl5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89968901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CLan Text - 1 col">
    <p:bg>
      <p:bgPr>
        <a:solidFill>
          <a:srgbClr val="E3E5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6836" y="161728"/>
            <a:ext cx="8512907" cy="856624"/>
          </a:xfr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90000"/>
              </a:lnSpc>
              <a:defRPr sz="2667" b="1" baseline="0">
                <a:solidFill>
                  <a:srgbClr val="34516C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1pPr>
          </a:lstStyle>
          <a:p>
            <a:r>
              <a:rPr lang="en-US"/>
              <a:t>Slide titles should be clear and captivating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6836" y="1600201"/>
            <a:ext cx="8512907" cy="4525963"/>
          </a:xfrm>
        </p:spPr>
        <p:txBody>
          <a:bodyPr lIns="0" tIns="0" rIns="0" bIns="0" anchor="t" anchorCtr="0">
            <a:noAutofit/>
          </a:bodyPr>
          <a:lstStyle>
            <a:lvl1pPr marL="239994" indent="-239994" algn="l">
              <a:spcBef>
                <a:spcPts val="1200"/>
              </a:spcBef>
              <a:defRPr sz="1867">
                <a:solidFill>
                  <a:srgbClr val="34516C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1pPr>
            <a:lvl2pPr marL="527987" indent="-239994" algn="l">
              <a:spcBef>
                <a:spcPts val="600"/>
              </a:spcBef>
              <a:defRPr sz="1867">
                <a:solidFill>
                  <a:srgbClr val="34516C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2pPr>
            <a:lvl3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3pPr>
            <a:lvl4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4pPr>
            <a:lvl5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pic>
        <p:nvPicPr>
          <p:cNvPr id="10" name="Picture 9" descr="UCLan_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2863" y="381780"/>
            <a:ext cx="1813876" cy="589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044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UCLan Title Red">
    <p:bg>
      <p:bgPr>
        <a:solidFill>
          <a:srgbClr val="AE001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42255" y="2843935"/>
            <a:ext cx="5811236" cy="1551188"/>
          </a:xfr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90000"/>
              </a:lnSpc>
              <a:defRPr sz="4267" b="1" i="0" baseline="0">
                <a:solidFill>
                  <a:srgbClr val="FFFFFF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1pPr>
          </a:lstStyle>
          <a:p>
            <a:r>
              <a:rPr lang="en-US"/>
              <a:t>Presentation titles should be concise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42253" y="4395125"/>
            <a:ext cx="4869456" cy="970457"/>
          </a:xfr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2400" baseline="0">
                <a:solidFill>
                  <a:srgbClr val="FFFFFF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1pPr>
            <a:lvl2pPr marL="6095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2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3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Presentation subtitles should support the main title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1542253" y="6022009"/>
            <a:ext cx="5298699" cy="49244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467">
                <a:solidFill>
                  <a:srgbClr val="FFFFFF"/>
                </a:solidFill>
                <a:latin typeface="Avenir Next Medium"/>
                <a:cs typeface="Avenir Next Medium"/>
              </a:rPr>
              <a:t>Where opportunity creates success</a:t>
            </a:r>
          </a:p>
        </p:txBody>
      </p:sp>
      <p:pic>
        <p:nvPicPr>
          <p:cNvPr id="9" name="Picture 8" descr="UCLan_logo_reverse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529" y="628719"/>
            <a:ext cx="3659471" cy="1188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06364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CLan Table">
    <p:bg>
      <p:bgPr>
        <a:solidFill>
          <a:srgbClr val="E3E5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6836" y="161728"/>
            <a:ext cx="8512907" cy="856624"/>
          </a:xfr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90000"/>
              </a:lnSpc>
              <a:defRPr sz="2667" b="1" baseline="0">
                <a:solidFill>
                  <a:srgbClr val="34516C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1pPr>
          </a:lstStyle>
          <a:p>
            <a:r>
              <a:rPr lang="en-US"/>
              <a:t>Slide titles should be clear and captivating</a:t>
            </a:r>
          </a:p>
        </p:txBody>
      </p:sp>
      <p:pic>
        <p:nvPicPr>
          <p:cNvPr id="10" name="Picture 9" descr="UCLan_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2863" y="381780"/>
            <a:ext cx="1813876" cy="589005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577816273"/>
              </p:ext>
            </p:extLst>
          </p:nvPr>
        </p:nvGraphicFramePr>
        <p:xfrm>
          <a:off x="866832" y="1760048"/>
          <a:ext cx="10362642" cy="358426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271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7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71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71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71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271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96067">
                <a:tc>
                  <a:txBody>
                    <a:bodyPr/>
                    <a:lstStyle/>
                    <a:p>
                      <a:endParaRPr lang="en-US" sz="3200" b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 b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 b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 b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 b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 b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6067"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6067"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6067"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688870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CLan Table">
    <p:bg>
      <p:bgPr>
        <a:solidFill>
          <a:srgbClr val="E3E5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6836" y="161728"/>
            <a:ext cx="8512907" cy="856624"/>
          </a:xfr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90000"/>
              </a:lnSpc>
              <a:defRPr sz="2667" b="1" baseline="0">
                <a:solidFill>
                  <a:srgbClr val="34516C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1pPr>
          </a:lstStyle>
          <a:p>
            <a:r>
              <a:rPr lang="en-US"/>
              <a:t>Slide titles should be clear and captivating</a:t>
            </a:r>
          </a:p>
        </p:txBody>
      </p:sp>
      <p:pic>
        <p:nvPicPr>
          <p:cNvPr id="10" name="Picture 9" descr="UCLan_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2863" y="381780"/>
            <a:ext cx="1813876" cy="589005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577816273"/>
              </p:ext>
            </p:extLst>
          </p:nvPr>
        </p:nvGraphicFramePr>
        <p:xfrm>
          <a:off x="866832" y="1760048"/>
          <a:ext cx="10362642" cy="358426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271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7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71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71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71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271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96067">
                <a:tc>
                  <a:txBody>
                    <a:bodyPr/>
                    <a:lstStyle/>
                    <a:p>
                      <a:endParaRPr lang="en-US" sz="3200" b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 b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 b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 b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 b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 b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6067"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6067"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6067"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688870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CLan Table">
    <p:bg>
      <p:bgPr>
        <a:solidFill>
          <a:srgbClr val="E3E5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6836" y="161728"/>
            <a:ext cx="8512907" cy="856624"/>
          </a:xfr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90000"/>
              </a:lnSpc>
              <a:defRPr sz="2667" b="1" baseline="0">
                <a:solidFill>
                  <a:srgbClr val="34516C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1pPr>
          </a:lstStyle>
          <a:p>
            <a:r>
              <a:rPr lang="en-US"/>
              <a:t>Slide titles should be clear and captivating</a:t>
            </a:r>
          </a:p>
        </p:txBody>
      </p:sp>
      <p:pic>
        <p:nvPicPr>
          <p:cNvPr id="10" name="Picture 9" descr="UCLan_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2863" y="381780"/>
            <a:ext cx="1813876" cy="589005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577816273"/>
              </p:ext>
            </p:extLst>
          </p:nvPr>
        </p:nvGraphicFramePr>
        <p:xfrm>
          <a:off x="866832" y="1760048"/>
          <a:ext cx="10362642" cy="358426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271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7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71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71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71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271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96067">
                <a:tc>
                  <a:txBody>
                    <a:bodyPr/>
                    <a:lstStyle/>
                    <a:p>
                      <a:endParaRPr lang="en-US" sz="3200" b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 b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 b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 b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 b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 b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6067"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6067"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6067"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688870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CLan Table">
    <p:bg>
      <p:bgPr>
        <a:solidFill>
          <a:srgbClr val="E3E5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6836" y="161728"/>
            <a:ext cx="8512907" cy="856624"/>
          </a:xfr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90000"/>
              </a:lnSpc>
              <a:defRPr sz="2667" b="1" baseline="0">
                <a:solidFill>
                  <a:srgbClr val="34516C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1pPr>
          </a:lstStyle>
          <a:p>
            <a:r>
              <a:rPr lang="en-US"/>
              <a:t>Slide titles should be clear and captivating</a:t>
            </a:r>
          </a:p>
        </p:txBody>
      </p:sp>
      <p:pic>
        <p:nvPicPr>
          <p:cNvPr id="10" name="Picture 9" descr="UCLan_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2863" y="381780"/>
            <a:ext cx="1813876" cy="589005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577816273"/>
              </p:ext>
            </p:extLst>
          </p:nvPr>
        </p:nvGraphicFramePr>
        <p:xfrm>
          <a:off x="866832" y="1760048"/>
          <a:ext cx="10362642" cy="358426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271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7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71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71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71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271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96067">
                <a:tc>
                  <a:txBody>
                    <a:bodyPr/>
                    <a:lstStyle/>
                    <a:p>
                      <a:endParaRPr lang="en-US" sz="3200" b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 b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 b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 b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 b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 b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6067"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6067"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6067"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688870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CLan Table">
    <p:bg>
      <p:bgPr>
        <a:solidFill>
          <a:srgbClr val="E3E5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6836" y="161728"/>
            <a:ext cx="8512907" cy="856624"/>
          </a:xfr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90000"/>
              </a:lnSpc>
              <a:defRPr sz="2667" b="1" baseline="0">
                <a:solidFill>
                  <a:srgbClr val="34516C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1pPr>
          </a:lstStyle>
          <a:p>
            <a:r>
              <a:rPr lang="en-US"/>
              <a:t>Slide titles should be clear and captivating</a:t>
            </a:r>
          </a:p>
        </p:txBody>
      </p:sp>
      <p:pic>
        <p:nvPicPr>
          <p:cNvPr id="10" name="Picture 9" descr="UCLan_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2863" y="381780"/>
            <a:ext cx="1813876" cy="589005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577816273"/>
              </p:ext>
            </p:extLst>
          </p:nvPr>
        </p:nvGraphicFramePr>
        <p:xfrm>
          <a:off x="866832" y="1760048"/>
          <a:ext cx="10362642" cy="358426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271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7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71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71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71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271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96067">
                <a:tc>
                  <a:txBody>
                    <a:bodyPr/>
                    <a:lstStyle/>
                    <a:p>
                      <a:endParaRPr lang="en-US" sz="3200" b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 b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 b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 b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 b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 b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6067"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6067"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6067"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713210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CLan Text - 2 col">
    <p:bg>
      <p:bgPr>
        <a:solidFill>
          <a:srgbClr val="E3E5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6836" y="161728"/>
            <a:ext cx="8512907" cy="856624"/>
          </a:xfr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90000"/>
              </a:lnSpc>
              <a:defRPr sz="2667" b="1" baseline="0">
                <a:solidFill>
                  <a:srgbClr val="34516C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1pPr>
          </a:lstStyle>
          <a:p>
            <a:r>
              <a:rPr lang="en-US"/>
              <a:t>Text can work in single or multiple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6837" y="1600201"/>
            <a:ext cx="5069228" cy="4525963"/>
          </a:xfrm>
        </p:spPr>
        <p:txBody>
          <a:bodyPr lIns="0" tIns="0" rIns="0" bIns="0" anchor="t" anchorCtr="0">
            <a:noAutofit/>
          </a:bodyPr>
          <a:lstStyle>
            <a:lvl1pPr marL="239994" indent="-239994" algn="l">
              <a:spcBef>
                <a:spcPts val="1200"/>
              </a:spcBef>
              <a:defRPr sz="1867">
                <a:solidFill>
                  <a:srgbClr val="34516C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1pPr>
            <a:lvl2pPr marL="527987" indent="-239994" algn="l">
              <a:spcBef>
                <a:spcPts val="600"/>
              </a:spcBef>
              <a:defRPr sz="1867">
                <a:solidFill>
                  <a:srgbClr val="34516C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2pPr>
            <a:lvl3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3pPr>
            <a:lvl4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4pPr>
            <a:lvl5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pic>
        <p:nvPicPr>
          <p:cNvPr id="10" name="Picture 9" descr="UCLan_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2863" y="381780"/>
            <a:ext cx="1813876" cy="589005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1"/>
          </p:nvPr>
        </p:nvSpPr>
        <p:spPr>
          <a:xfrm>
            <a:off x="6255937" y="1600201"/>
            <a:ext cx="5069228" cy="4525963"/>
          </a:xfrm>
        </p:spPr>
        <p:txBody>
          <a:bodyPr lIns="0" tIns="0" rIns="0" bIns="0" anchor="t" anchorCtr="0">
            <a:noAutofit/>
          </a:bodyPr>
          <a:lstStyle>
            <a:lvl1pPr marL="239994" indent="-239994" algn="l">
              <a:spcBef>
                <a:spcPts val="1200"/>
              </a:spcBef>
              <a:defRPr sz="1867">
                <a:solidFill>
                  <a:srgbClr val="34516C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1pPr>
            <a:lvl2pPr marL="527987" indent="-239994" algn="l">
              <a:spcBef>
                <a:spcPts val="600"/>
              </a:spcBef>
              <a:defRPr sz="1867">
                <a:solidFill>
                  <a:srgbClr val="34516C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2pPr>
            <a:lvl3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3pPr>
            <a:lvl4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4pPr>
            <a:lvl5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01986004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CLan Text - 3 col">
    <p:bg>
      <p:bgPr>
        <a:solidFill>
          <a:srgbClr val="E3E5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6836" y="161728"/>
            <a:ext cx="8512907" cy="856624"/>
          </a:xfr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90000"/>
              </a:lnSpc>
              <a:defRPr sz="2667" b="1" baseline="0">
                <a:solidFill>
                  <a:srgbClr val="34516C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1pPr>
          </a:lstStyle>
          <a:p>
            <a:r>
              <a:rPr lang="en-US"/>
              <a:t>Text can work alongside imagery and charts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6837" y="1600201"/>
            <a:ext cx="3233233" cy="4525963"/>
          </a:xfrm>
        </p:spPr>
        <p:txBody>
          <a:bodyPr lIns="0" tIns="0" rIns="0" bIns="0" anchor="t" anchorCtr="0">
            <a:noAutofit/>
          </a:bodyPr>
          <a:lstStyle>
            <a:lvl1pPr marL="239994" indent="-239994" algn="l">
              <a:spcBef>
                <a:spcPts val="1200"/>
              </a:spcBef>
              <a:defRPr sz="1867">
                <a:solidFill>
                  <a:srgbClr val="34516C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1pPr>
            <a:lvl2pPr marL="527987" indent="-239994" algn="l">
              <a:spcBef>
                <a:spcPts val="600"/>
              </a:spcBef>
              <a:defRPr sz="1867">
                <a:solidFill>
                  <a:srgbClr val="34516C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2pPr>
            <a:lvl3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3pPr>
            <a:lvl4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4pPr>
            <a:lvl5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pic>
        <p:nvPicPr>
          <p:cNvPr id="10" name="Picture 9" descr="UCLan_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2863" y="381780"/>
            <a:ext cx="1813876" cy="589005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4479385" y="1600201"/>
            <a:ext cx="3233233" cy="4525963"/>
          </a:xfrm>
        </p:spPr>
        <p:txBody>
          <a:bodyPr lIns="0" tIns="0" rIns="0" bIns="0" anchor="t" anchorCtr="0">
            <a:noAutofit/>
          </a:bodyPr>
          <a:lstStyle>
            <a:lvl1pPr marL="239994" indent="-239994" algn="l">
              <a:spcBef>
                <a:spcPts val="1200"/>
              </a:spcBef>
              <a:defRPr sz="1867">
                <a:solidFill>
                  <a:srgbClr val="34516C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1pPr>
            <a:lvl2pPr marL="527987" indent="-239994" algn="l">
              <a:spcBef>
                <a:spcPts val="600"/>
              </a:spcBef>
              <a:defRPr sz="1867">
                <a:solidFill>
                  <a:srgbClr val="34516C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2pPr>
            <a:lvl3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3pPr>
            <a:lvl4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4pPr>
            <a:lvl5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8091932" y="1600201"/>
            <a:ext cx="3233233" cy="4525963"/>
          </a:xfrm>
        </p:spPr>
        <p:txBody>
          <a:bodyPr lIns="0" tIns="0" rIns="0" bIns="0" anchor="t" anchorCtr="0">
            <a:noAutofit/>
          </a:bodyPr>
          <a:lstStyle>
            <a:lvl1pPr marL="239994" indent="-239994" algn="l">
              <a:spcBef>
                <a:spcPts val="1200"/>
              </a:spcBef>
              <a:defRPr sz="1867">
                <a:solidFill>
                  <a:srgbClr val="34516C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1pPr>
            <a:lvl2pPr marL="527987" indent="-239994" algn="l">
              <a:spcBef>
                <a:spcPts val="600"/>
              </a:spcBef>
              <a:defRPr sz="1867">
                <a:solidFill>
                  <a:srgbClr val="34516C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2pPr>
            <a:lvl3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3pPr>
            <a:lvl4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4pPr>
            <a:lvl5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6410832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CLan - Full screen imag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" y="0"/>
            <a:ext cx="12191999" cy="6858000"/>
          </a:xfrm>
        </p:spPr>
        <p:txBody>
          <a:bodyPr lIns="0" tIns="0" rIns="0" bIns="0" anchor="t" anchorCtr="0">
            <a:noAutofit/>
          </a:bodyPr>
          <a:lstStyle>
            <a:lvl1pPr marL="239994" indent="-239994" algn="l">
              <a:spcBef>
                <a:spcPts val="1200"/>
              </a:spcBef>
              <a:defRPr sz="1867">
                <a:solidFill>
                  <a:srgbClr val="34516C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1pPr>
            <a:lvl2pPr marL="527987" indent="-239994" algn="l">
              <a:spcBef>
                <a:spcPts val="600"/>
              </a:spcBef>
              <a:defRPr sz="1867">
                <a:solidFill>
                  <a:srgbClr val="34516C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2pPr>
            <a:lvl3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3pPr>
            <a:lvl4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4pPr>
            <a:lvl5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7143122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CLan Feature Red">
    <p:bg>
      <p:bgPr>
        <a:solidFill>
          <a:srgbClr val="AE001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66837" y="1600201"/>
            <a:ext cx="5069228" cy="4525963"/>
          </a:xfr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90000"/>
              </a:lnSpc>
              <a:buNone/>
              <a:defRPr sz="4267" b="1" i="0" baseline="0">
                <a:solidFill>
                  <a:srgbClr val="FFFFFF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1pPr>
            <a:lvl2pPr algn="l">
              <a:defRPr sz="1867">
                <a:solidFill>
                  <a:srgbClr val="FFFFFF"/>
                </a:solidFill>
                <a:latin typeface="Avenir Next Bold"/>
                <a:cs typeface="Avenir Next Bold"/>
              </a:defRPr>
            </a:lvl2pPr>
            <a:lvl3pPr algn="l">
              <a:defRPr sz="1867">
                <a:solidFill>
                  <a:srgbClr val="FFFFFF"/>
                </a:solidFill>
                <a:latin typeface="Avenir Next Bold"/>
                <a:cs typeface="Avenir Next Bold"/>
              </a:defRPr>
            </a:lvl3pPr>
            <a:lvl4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4pPr>
            <a:lvl5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5pPr>
          </a:lstStyle>
          <a:p>
            <a:pPr lvl="0"/>
            <a:r>
              <a:rPr lang="en-US"/>
              <a:t>Quotes, features </a:t>
            </a:r>
            <a:br>
              <a:rPr lang="en-US"/>
            </a:br>
            <a:r>
              <a:rPr lang="en-US"/>
              <a:t>or statistics can </a:t>
            </a:r>
            <a:br>
              <a:rPr lang="en-US"/>
            </a:br>
            <a:r>
              <a:rPr lang="en-US"/>
              <a:t>be pulled out in </a:t>
            </a:r>
            <a:br>
              <a:rPr lang="en-US"/>
            </a:br>
            <a:r>
              <a:rPr lang="en-US"/>
              <a:t>a larger style.</a:t>
            </a:r>
          </a:p>
        </p:txBody>
      </p:sp>
      <p:pic>
        <p:nvPicPr>
          <p:cNvPr id="6" name="Picture 5" descr="UCLan_logo_reverse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2863" y="381781"/>
            <a:ext cx="1813876" cy="589004"/>
          </a:xfrm>
          <a:prstGeom prst="rect">
            <a:avLst/>
          </a:prstGeom>
        </p:spPr>
      </p:pic>
      <p:sp>
        <p:nvSpPr>
          <p:cNvPr id="11" name="Content Placeholder 2"/>
          <p:cNvSpPr>
            <a:spLocks noGrp="1"/>
          </p:cNvSpPr>
          <p:nvPr>
            <p:ph idx="11"/>
          </p:nvPr>
        </p:nvSpPr>
        <p:spPr>
          <a:xfrm>
            <a:off x="6255937" y="1600201"/>
            <a:ext cx="5069228" cy="4525963"/>
          </a:xfrm>
        </p:spPr>
        <p:txBody>
          <a:bodyPr lIns="0" tIns="0" rIns="0" bIns="0" anchor="t" anchorCtr="0">
            <a:noAutofit/>
          </a:bodyPr>
          <a:lstStyle>
            <a:lvl1pPr marL="239994" indent="-239994" algn="l">
              <a:spcBef>
                <a:spcPts val="1200"/>
              </a:spcBef>
              <a:defRPr sz="1867">
                <a:solidFill>
                  <a:srgbClr val="FFFFFF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1pPr>
            <a:lvl2pPr marL="527987" indent="-239994" algn="l">
              <a:spcBef>
                <a:spcPts val="600"/>
              </a:spcBef>
              <a:defRPr sz="1867">
                <a:solidFill>
                  <a:srgbClr val="FFFFFF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2pPr>
            <a:lvl3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3pPr>
            <a:lvl4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4pPr>
            <a:lvl5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37456289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CLan Feature Blue">
    <p:bg>
      <p:bgPr>
        <a:solidFill>
          <a:srgbClr val="0D6B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66837" y="1600201"/>
            <a:ext cx="5069228" cy="4525963"/>
          </a:xfr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90000"/>
              </a:lnSpc>
              <a:buNone/>
              <a:defRPr sz="4267" b="1" i="0" baseline="0">
                <a:solidFill>
                  <a:srgbClr val="FFFFFF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1pPr>
            <a:lvl2pPr algn="l">
              <a:defRPr sz="1867">
                <a:solidFill>
                  <a:srgbClr val="FFFFFF"/>
                </a:solidFill>
                <a:latin typeface="Avenir Next Bold"/>
                <a:cs typeface="Avenir Next Bold"/>
              </a:defRPr>
            </a:lvl2pPr>
            <a:lvl3pPr algn="l">
              <a:defRPr sz="1867">
                <a:solidFill>
                  <a:srgbClr val="FFFFFF"/>
                </a:solidFill>
                <a:latin typeface="Avenir Next Bold"/>
                <a:cs typeface="Avenir Next Bold"/>
              </a:defRPr>
            </a:lvl3pPr>
            <a:lvl4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4pPr>
            <a:lvl5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5pPr>
          </a:lstStyle>
          <a:p>
            <a:pPr lvl="0"/>
            <a:r>
              <a:rPr lang="en-US"/>
              <a:t>Quotes, features </a:t>
            </a:r>
            <a:br>
              <a:rPr lang="en-US"/>
            </a:br>
            <a:r>
              <a:rPr lang="en-US"/>
              <a:t>or statistics can </a:t>
            </a:r>
            <a:br>
              <a:rPr lang="en-US"/>
            </a:br>
            <a:r>
              <a:rPr lang="en-US"/>
              <a:t>be pulled out in </a:t>
            </a:r>
            <a:br>
              <a:rPr lang="en-US"/>
            </a:br>
            <a:r>
              <a:rPr lang="en-US"/>
              <a:t>a larger style.</a:t>
            </a:r>
          </a:p>
        </p:txBody>
      </p:sp>
      <p:pic>
        <p:nvPicPr>
          <p:cNvPr id="6" name="Picture 5" descr="UCLan_logo_reverse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2863" y="381781"/>
            <a:ext cx="1813876" cy="589004"/>
          </a:xfrm>
          <a:prstGeom prst="rect">
            <a:avLst/>
          </a:prstGeom>
        </p:spPr>
      </p:pic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6255937" y="1600201"/>
            <a:ext cx="5069228" cy="4525963"/>
          </a:xfrm>
        </p:spPr>
        <p:txBody>
          <a:bodyPr lIns="0" tIns="0" rIns="0" bIns="0" anchor="t" anchorCtr="0">
            <a:noAutofit/>
          </a:bodyPr>
          <a:lstStyle>
            <a:lvl1pPr marL="239994" indent="-239994" algn="l">
              <a:spcBef>
                <a:spcPts val="1200"/>
              </a:spcBef>
              <a:defRPr sz="1867">
                <a:solidFill>
                  <a:srgbClr val="FFFFFF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1pPr>
            <a:lvl2pPr marL="527987" indent="-239994" algn="l">
              <a:spcBef>
                <a:spcPts val="600"/>
              </a:spcBef>
              <a:defRPr sz="1867">
                <a:solidFill>
                  <a:srgbClr val="FFFFFF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2pPr>
            <a:lvl3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3pPr>
            <a:lvl4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4pPr>
            <a:lvl5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07797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UCLan Title Blue">
    <p:bg>
      <p:bgPr>
        <a:solidFill>
          <a:srgbClr val="0D6B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42255" y="2843935"/>
            <a:ext cx="5811236" cy="1551188"/>
          </a:xfr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90000"/>
              </a:lnSpc>
              <a:defRPr sz="4267" b="1" i="0" baseline="0">
                <a:solidFill>
                  <a:srgbClr val="FFFFFF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1pPr>
          </a:lstStyle>
          <a:p>
            <a:r>
              <a:rPr lang="en-US"/>
              <a:t>Presentation titles should be concise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42253" y="4395125"/>
            <a:ext cx="4869456" cy="970457"/>
          </a:xfr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2400" baseline="0">
                <a:solidFill>
                  <a:srgbClr val="FFFFFF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1pPr>
            <a:lvl2pPr marL="6095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2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3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Presentation subtitles should support the main title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1542253" y="6022009"/>
            <a:ext cx="5298699" cy="49244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467">
                <a:solidFill>
                  <a:srgbClr val="FFFFFF"/>
                </a:solidFill>
                <a:latin typeface="Avenir Next Medium"/>
                <a:cs typeface="Avenir Next Medium"/>
              </a:rPr>
              <a:t>Where opportunity creates success</a:t>
            </a:r>
          </a:p>
        </p:txBody>
      </p:sp>
      <p:pic>
        <p:nvPicPr>
          <p:cNvPr id="9" name="Picture 8" descr="UCLan_logo_reverse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529" y="628719"/>
            <a:ext cx="3659471" cy="1188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79601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CLan Feature Off-White">
    <p:bg>
      <p:bgPr>
        <a:solidFill>
          <a:srgbClr val="E3E5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66837" y="1600201"/>
            <a:ext cx="5069228" cy="4525963"/>
          </a:xfr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90000"/>
              </a:lnSpc>
              <a:buNone/>
              <a:defRPr sz="4267" b="1" i="0" baseline="0">
                <a:solidFill>
                  <a:srgbClr val="34516C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1pPr>
            <a:lvl2pPr algn="l">
              <a:defRPr sz="1867">
                <a:solidFill>
                  <a:srgbClr val="FFFFFF"/>
                </a:solidFill>
                <a:latin typeface="Avenir Next Bold"/>
                <a:cs typeface="Avenir Next Bold"/>
              </a:defRPr>
            </a:lvl2pPr>
            <a:lvl3pPr algn="l">
              <a:defRPr sz="1867">
                <a:solidFill>
                  <a:srgbClr val="FFFFFF"/>
                </a:solidFill>
                <a:latin typeface="Avenir Next Bold"/>
                <a:cs typeface="Avenir Next Bold"/>
              </a:defRPr>
            </a:lvl3pPr>
            <a:lvl4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4pPr>
            <a:lvl5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5pPr>
          </a:lstStyle>
          <a:p>
            <a:pPr lvl="0"/>
            <a:r>
              <a:rPr lang="en-US"/>
              <a:t>Quotes, features </a:t>
            </a:r>
            <a:br>
              <a:rPr lang="en-US"/>
            </a:br>
            <a:r>
              <a:rPr lang="en-US"/>
              <a:t>or statistics can </a:t>
            </a:r>
            <a:br>
              <a:rPr lang="en-US"/>
            </a:br>
            <a:r>
              <a:rPr lang="en-US"/>
              <a:t>be pulled out in </a:t>
            </a:r>
            <a:br>
              <a:rPr lang="en-US"/>
            </a:br>
            <a:r>
              <a:rPr lang="en-US"/>
              <a:t>a larger style.</a:t>
            </a:r>
          </a:p>
        </p:txBody>
      </p:sp>
      <p:pic>
        <p:nvPicPr>
          <p:cNvPr id="5" name="Picture 4" descr="UCLan_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2863" y="381780"/>
            <a:ext cx="1813876" cy="589005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1"/>
          </p:nvPr>
        </p:nvSpPr>
        <p:spPr>
          <a:xfrm>
            <a:off x="6255937" y="1600201"/>
            <a:ext cx="5069228" cy="4525963"/>
          </a:xfrm>
        </p:spPr>
        <p:txBody>
          <a:bodyPr lIns="0" tIns="0" rIns="0" bIns="0" anchor="t" anchorCtr="0">
            <a:noAutofit/>
          </a:bodyPr>
          <a:lstStyle>
            <a:lvl1pPr marL="239994" indent="-239994" algn="l">
              <a:spcBef>
                <a:spcPts val="1200"/>
              </a:spcBef>
              <a:defRPr sz="1867">
                <a:solidFill>
                  <a:srgbClr val="34516C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1pPr>
            <a:lvl2pPr marL="527987" indent="-239994" algn="l">
              <a:spcBef>
                <a:spcPts val="600"/>
              </a:spcBef>
              <a:defRPr sz="1867">
                <a:solidFill>
                  <a:srgbClr val="34516C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2pPr>
            <a:lvl3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3pPr>
            <a:lvl4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4pPr>
            <a:lvl5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02079079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raining 2000 Text - 1 col">
    <p:bg>
      <p:bgPr>
        <a:solidFill>
          <a:srgbClr val="E3E5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6836" y="161728"/>
            <a:ext cx="8512907" cy="856624"/>
          </a:xfr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90000"/>
              </a:lnSpc>
              <a:defRPr sz="2667" baseline="0">
                <a:solidFill>
                  <a:srgbClr val="34516C"/>
                </a:solidFill>
                <a:latin typeface="+mj-lt"/>
                <a:cs typeface="Avenir Next Demi Bold"/>
              </a:defRPr>
            </a:lvl1pPr>
          </a:lstStyle>
          <a:p>
            <a:r>
              <a:rPr lang="en-US"/>
              <a:t>Slide titles should be clear and captivating</a:t>
            </a:r>
          </a:p>
        </p:txBody>
      </p:sp>
      <p:pic>
        <p:nvPicPr>
          <p:cNvPr id="10" name="Picture 9" descr="Training 2000 logo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772863" y="436775"/>
            <a:ext cx="1813876" cy="479016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63B182B-16F7-4D62-8599-8BE3F4517A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836" y="1600201"/>
            <a:ext cx="8512907" cy="4525963"/>
          </a:xfrm>
        </p:spPr>
        <p:txBody>
          <a:bodyPr lIns="0" tIns="0" rIns="0" bIns="0" anchor="t" anchorCtr="0">
            <a:noAutofit/>
          </a:bodyPr>
          <a:lstStyle>
            <a:lvl1pPr marL="239994" indent="-239994" algn="l">
              <a:spcBef>
                <a:spcPts val="1200"/>
              </a:spcBef>
              <a:buClr>
                <a:schemeClr val="accent1"/>
              </a:buClr>
              <a:defRPr sz="1867">
                <a:solidFill>
                  <a:srgbClr val="34516C"/>
                </a:solidFill>
                <a:latin typeface="+mn-lt"/>
                <a:cs typeface="Avenir Next Bold"/>
              </a:defRPr>
            </a:lvl1pPr>
            <a:lvl2pPr marL="527987" indent="-239994" algn="l">
              <a:spcBef>
                <a:spcPts val="600"/>
              </a:spcBef>
              <a:buClr>
                <a:schemeClr val="accent1"/>
              </a:buClr>
              <a:defRPr sz="1867">
                <a:solidFill>
                  <a:srgbClr val="34516C"/>
                </a:solidFill>
                <a:latin typeface="+mn-lt"/>
                <a:cs typeface="Avenir Next Bold"/>
              </a:defRPr>
            </a:lvl2pPr>
            <a:lvl3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3pPr>
            <a:lvl4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4pPr>
            <a:lvl5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33601682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raining 2000 Feature Red">
    <p:bg>
      <p:bgPr>
        <a:solidFill>
          <a:srgbClr val="AE001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66837" y="1600201"/>
            <a:ext cx="5069228" cy="4525963"/>
          </a:xfr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90000"/>
              </a:lnSpc>
              <a:buNone/>
              <a:defRPr sz="3733" b="1" i="0" baseline="0">
                <a:solidFill>
                  <a:srgbClr val="FFFFFF"/>
                </a:solidFill>
                <a:latin typeface="+mj-lt"/>
                <a:cs typeface="Avenir Next Regular"/>
              </a:defRPr>
            </a:lvl1pPr>
            <a:lvl2pPr algn="l">
              <a:defRPr sz="1867">
                <a:solidFill>
                  <a:srgbClr val="FFFFFF"/>
                </a:solidFill>
                <a:latin typeface="Avenir Next Bold"/>
                <a:cs typeface="Avenir Next Bold"/>
              </a:defRPr>
            </a:lvl2pPr>
            <a:lvl3pPr algn="l">
              <a:defRPr sz="1867">
                <a:solidFill>
                  <a:srgbClr val="FFFFFF"/>
                </a:solidFill>
                <a:latin typeface="Avenir Next Bold"/>
                <a:cs typeface="Avenir Next Bold"/>
              </a:defRPr>
            </a:lvl3pPr>
            <a:lvl4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4pPr>
            <a:lvl5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5pPr>
          </a:lstStyle>
          <a:p>
            <a:pPr lvl="0"/>
            <a:r>
              <a:rPr lang="en-US"/>
              <a:t>Quotes, features </a:t>
            </a:r>
            <a:br>
              <a:rPr lang="en-US"/>
            </a:br>
            <a:r>
              <a:rPr lang="en-US"/>
              <a:t>or statistics can </a:t>
            </a:r>
            <a:br>
              <a:rPr lang="en-US"/>
            </a:br>
            <a:r>
              <a:rPr lang="en-US"/>
              <a:t>be pulled out in </a:t>
            </a:r>
            <a:br>
              <a:rPr lang="en-US"/>
            </a:br>
            <a:r>
              <a:rPr lang="en-US"/>
              <a:t>a larger style.</a:t>
            </a:r>
          </a:p>
        </p:txBody>
      </p:sp>
      <p:pic>
        <p:nvPicPr>
          <p:cNvPr id="6" name="Picture 5" descr="Training 2000 logo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772863" y="436773"/>
            <a:ext cx="1813876" cy="479016"/>
          </a:xfrm>
          <a:prstGeom prst="rect">
            <a:avLst/>
          </a:prstGeom>
        </p:spPr>
      </p:pic>
      <p:sp>
        <p:nvSpPr>
          <p:cNvPr id="11" name="Content Placeholder 2"/>
          <p:cNvSpPr>
            <a:spLocks noGrp="1"/>
          </p:cNvSpPr>
          <p:nvPr>
            <p:ph idx="11"/>
          </p:nvPr>
        </p:nvSpPr>
        <p:spPr>
          <a:xfrm>
            <a:off x="6255937" y="1600201"/>
            <a:ext cx="5069228" cy="4525963"/>
          </a:xfrm>
        </p:spPr>
        <p:txBody>
          <a:bodyPr lIns="0" tIns="0" rIns="0" bIns="0" anchor="t" anchorCtr="0">
            <a:noAutofit/>
          </a:bodyPr>
          <a:lstStyle>
            <a:lvl1pPr marL="239994" indent="-239994" algn="l">
              <a:spcBef>
                <a:spcPts val="1200"/>
              </a:spcBef>
              <a:defRPr sz="1867">
                <a:solidFill>
                  <a:srgbClr val="FFFFFF"/>
                </a:solidFill>
                <a:latin typeface="+mn-lt"/>
                <a:cs typeface="Avenir Next Bold"/>
              </a:defRPr>
            </a:lvl1pPr>
            <a:lvl2pPr marL="527987" indent="-239994" algn="l">
              <a:spcBef>
                <a:spcPts val="600"/>
              </a:spcBef>
              <a:defRPr sz="1867">
                <a:solidFill>
                  <a:srgbClr val="FFFFFF"/>
                </a:solidFill>
                <a:latin typeface="+mn-lt"/>
                <a:cs typeface="Avenir Next Bold"/>
              </a:defRPr>
            </a:lvl2pPr>
            <a:lvl3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3pPr>
            <a:lvl4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4pPr>
            <a:lvl5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58677031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raining 2000 Feature Off-White">
    <p:bg>
      <p:bgPr>
        <a:solidFill>
          <a:srgbClr val="E3E5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66837" y="1600201"/>
            <a:ext cx="5069228" cy="4525963"/>
          </a:xfr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90000"/>
              </a:lnSpc>
              <a:buNone/>
              <a:defRPr sz="4267" b="1" i="0" baseline="0">
                <a:solidFill>
                  <a:srgbClr val="34516C"/>
                </a:solidFill>
                <a:latin typeface="+mj-lt"/>
                <a:cs typeface="Avenir Next Regular"/>
              </a:defRPr>
            </a:lvl1pPr>
            <a:lvl2pPr algn="l">
              <a:defRPr sz="1867">
                <a:solidFill>
                  <a:srgbClr val="FFFFFF"/>
                </a:solidFill>
                <a:latin typeface="Avenir Next Bold"/>
                <a:cs typeface="Avenir Next Bold"/>
              </a:defRPr>
            </a:lvl2pPr>
            <a:lvl3pPr algn="l">
              <a:defRPr sz="1867">
                <a:solidFill>
                  <a:srgbClr val="FFFFFF"/>
                </a:solidFill>
                <a:latin typeface="Avenir Next Bold"/>
                <a:cs typeface="Avenir Next Bold"/>
              </a:defRPr>
            </a:lvl3pPr>
            <a:lvl4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4pPr>
            <a:lvl5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5pPr>
          </a:lstStyle>
          <a:p>
            <a:pPr lvl="0"/>
            <a:r>
              <a:rPr lang="en-US"/>
              <a:t>Quotes, features </a:t>
            </a:r>
            <a:br>
              <a:rPr lang="en-US"/>
            </a:br>
            <a:r>
              <a:rPr lang="en-US"/>
              <a:t>or statistics can </a:t>
            </a:r>
            <a:br>
              <a:rPr lang="en-US"/>
            </a:br>
            <a:r>
              <a:rPr lang="en-US"/>
              <a:t>be pulled out in </a:t>
            </a:r>
            <a:br>
              <a:rPr lang="en-US"/>
            </a:br>
            <a:r>
              <a:rPr lang="en-US"/>
              <a:t>a larger style.</a:t>
            </a:r>
          </a:p>
        </p:txBody>
      </p:sp>
      <p:pic>
        <p:nvPicPr>
          <p:cNvPr id="5" name="Picture 4" descr="Training 2000 logo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772863" y="436775"/>
            <a:ext cx="1813876" cy="479016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1"/>
          </p:nvPr>
        </p:nvSpPr>
        <p:spPr>
          <a:xfrm>
            <a:off x="6255937" y="1600201"/>
            <a:ext cx="5069228" cy="4525963"/>
          </a:xfrm>
        </p:spPr>
        <p:txBody>
          <a:bodyPr lIns="0" tIns="0" rIns="0" bIns="0" anchor="t" anchorCtr="0">
            <a:noAutofit/>
          </a:bodyPr>
          <a:lstStyle>
            <a:lvl1pPr marL="239994" indent="-239994" algn="l">
              <a:spcBef>
                <a:spcPts val="1200"/>
              </a:spcBef>
              <a:buClr>
                <a:schemeClr val="accent1"/>
              </a:buClr>
              <a:defRPr sz="1867">
                <a:solidFill>
                  <a:srgbClr val="34516C"/>
                </a:solidFill>
                <a:latin typeface="+mn-lt"/>
                <a:cs typeface="Avenir Next Bold"/>
              </a:defRPr>
            </a:lvl1pPr>
            <a:lvl2pPr marL="527987" indent="-239994" algn="l">
              <a:spcBef>
                <a:spcPts val="600"/>
              </a:spcBef>
              <a:buClr>
                <a:schemeClr val="accent1"/>
              </a:buClr>
              <a:defRPr sz="1867">
                <a:solidFill>
                  <a:srgbClr val="34516C"/>
                </a:solidFill>
                <a:latin typeface="+mn-lt"/>
                <a:cs typeface="Avenir Next Bold"/>
              </a:defRPr>
            </a:lvl2pPr>
            <a:lvl3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3pPr>
            <a:lvl4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4pPr>
            <a:lvl5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89968901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0B994-A4DA-40BF-B41B-F9D632AB1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0E9EB-E206-4C3B-B11E-DA64E88276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81F568-FF48-4E40-8858-4F4C4EFED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CC8EA-253A-488D-928E-F302411B290F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9A035F-F0AC-434C-931F-940C244AC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2E9700-0E52-48A1-AA0B-03114EBB1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DEA1-42D8-4FB3-8A17-9DEF71BD4A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88951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UCLan Table">
    <p:bg>
      <p:bgPr>
        <a:solidFill>
          <a:srgbClr val="E3E5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6837" y="161728"/>
            <a:ext cx="8512907" cy="856624"/>
          </a:xfr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90000"/>
              </a:lnSpc>
              <a:defRPr sz="2667" b="1" baseline="0">
                <a:solidFill>
                  <a:srgbClr val="34516C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1pPr>
          </a:lstStyle>
          <a:p>
            <a:r>
              <a:rPr lang="en-US"/>
              <a:t>Slide titles should be clear and captivating</a:t>
            </a:r>
          </a:p>
        </p:txBody>
      </p:sp>
      <p:pic>
        <p:nvPicPr>
          <p:cNvPr id="10" name="Picture 9" descr="UCLan_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2863" y="381780"/>
            <a:ext cx="1813876" cy="589005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269495417"/>
              </p:ext>
            </p:extLst>
          </p:nvPr>
        </p:nvGraphicFramePr>
        <p:xfrm>
          <a:off x="866832" y="1760048"/>
          <a:ext cx="10362642" cy="358426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271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7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71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71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71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271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96067">
                <a:tc>
                  <a:txBody>
                    <a:bodyPr/>
                    <a:lstStyle/>
                    <a:p>
                      <a:endParaRPr lang="en-US" sz="3200" b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 b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 b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 b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 b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 b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6067"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6067"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6067"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389702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CLan Feature Off-White">
    <p:bg>
      <p:bgPr>
        <a:solidFill>
          <a:srgbClr val="E3E5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66838" y="1600201"/>
            <a:ext cx="5069228" cy="4525963"/>
          </a:xfr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90000"/>
              </a:lnSpc>
              <a:buNone/>
              <a:defRPr sz="4267" b="1" i="0" baseline="0">
                <a:solidFill>
                  <a:srgbClr val="34516C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1pPr>
            <a:lvl2pPr algn="l">
              <a:defRPr sz="1867">
                <a:solidFill>
                  <a:srgbClr val="FFFFFF"/>
                </a:solidFill>
                <a:latin typeface="Avenir Next Bold"/>
                <a:cs typeface="Avenir Next Bold"/>
              </a:defRPr>
            </a:lvl2pPr>
            <a:lvl3pPr algn="l">
              <a:defRPr sz="1867">
                <a:solidFill>
                  <a:srgbClr val="FFFFFF"/>
                </a:solidFill>
                <a:latin typeface="Avenir Next Bold"/>
                <a:cs typeface="Avenir Next Bold"/>
              </a:defRPr>
            </a:lvl3pPr>
            <a:lvl4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4pPr>
            <a:lvl5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5pPr>
          </a:lstStyle>
          <a:p>
            <a:pPr lvl="0"/>
            <a:r>
              <a:rPr lang="en-US"/>
              <a:t>Quotes, features </a:t>
            </a:r>
            <a:br>
              <a:rPr lang="en-US"/>
            </a:br>
            <a:r>
              <a:rPr lang="en-US"/>
              <a:t>or statistics can </a:t>
            </a:r>
            <a:br>
              <a:rPr lang="en-US"/>
            </a:br>
            <a:r>
              <a:rPr lang="en-US"/>
              <a:t>be pulled out in </a:t>
            </a:r>
            <a:br>
              <a:rPr lang="en-US"/>
            </a:br>
            <a:r>
              <a:rPr lang="en-US"/>
              <a:t>a larger style.</a:t>
            </a:r>
          </a:p>
        </p:txBody>
      </p:sp>
      <p:pic>
        <p:nvPicPr>
          <p:cNvPr id="5" name="Picture 4" descr="UCLan_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2863" y="381780"/>
            <a:ext cx="1813876" cy="589005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1"/>
          </p:nvPr>
        </p:nvSpPr>
        <p:spPr>
          <a:xfrm>
            <a:off x="6255938" y="1600201"/>
            <a:ext cx="5069228" cy="4525963"/>
          </a:xfrm>
        </p:spPr>
        <p:txBody>
          <a:bodyPr lIns="0" tIns="0" rIns="0" bIns="0" anchor="t" anchorCtr="0">
            <a:noAutofit/>
          </a:bodyPr>
          <a:lstStyle>
            <a:lvl1pPr marL="239989" indent="-239989" algn="l">
              <a:spcBef>
                <a:spcPts val="1200"/>
              </a:spcBef>
              <a:defRPr sz="1867">
                <a:solidFill>
                  <a:srgbClr val="34516C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1pPr>
            <a:lvl2pPr marL="527973" indent="-239989" algn="l">
              <a:spcBef>
                <a:spcPts val="600"/>
              </a:spcBef>
              <a:defRPr sz="1867">
                <a:solidFill>
                  <a:srgbClr val="34516C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2pPr>
            <a:lvl3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3pPr>
            <a:lvl4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4pPr>
            <a:lvl5pPr algn="l">
              <a:defRPr sz="1867">
                <a:solidFill>
                  <a:srgbClr val="34516C"/>
                </a:solidFill>
                <a:latin typeface="Avenir Next Bold"/>
                <a:cs typeface="Avenir Next Bold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20464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UCLan Title Grey">
    <p:bg>
      <p:bgPr>
        <a:solidFill>
          <a:srgbClr val="283F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42255" y="2843935"/>
            <a:ext cx="5811236" cy="1551188"/>
          </a:xfr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90000"/>
              </a:lnSpc>
              <a:defRPr sz="4267" b="1" i="0" baseline="0">
                <a:solidFill>
                  <a:srgbClr val="FFFFFF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1pPr>
          </a:lstStyle>
          <a:p>
            <a:r>
              <a:rPr lang="en-US"/>
              <a:t>Presentation titles should be concise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42253" y="4395125"/>
            <a:ext cx="4869456" cy="970457"/>
          </a:xfr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2400" baseline="0">
                <a:solidFill>
                  <a:srgbClr val="FFFFFF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1pPr>
            <a:lvl2pPr marL="6095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2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3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Presentation subtitles should support the main title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1542253" y="6022009"/>
            <a:ext cx="5298699" cy="49244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467">
                <a:solidFill>
                  <a:srgbClr val="FFFFFF"/>
                </a:solidFill>
                <a:latin typeface="Avenir Next Medium"/>
                <a:cs typeface="Avenir Next Medium"/>
              </a:rPr>
              <a:t>Where opportunity creates success</a:t>
            </a:r>
          </a:p>
        </p:txBody>
      </p:sp>
      <p:pic>
        <p:nvPicPr>
          <p:cNvPr id="9" name="Picture 8" descr="UCLan_logo_reverse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529" y="628719"/>
            <a:ext cx="3659471" cy="1188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545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UCLan Title Red">
    <p:bg>
      <p:bgPr>
        <a:solidFill>
          <a:srgbClr val="AE001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42255" y="2843934"/>
            <a:ext cx="5811236" cy="1551188"/>
          </a:xfr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90000"/>
              </a:lnSpc>
              <a:defRPr sz="4267" b="1" i="0" baseline="0">
                <a:solidFill>
                  <a:srgbClr val="FFFFFF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1pPr>
          </a:lstStyle>
          <a:p>
            <a:r>
              <a:rPr lang="en-US"/>
              <a:t>Presentation titles should be concise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42253" y="4395124"/>
            <a:ext cx="4869456" cy="970457"/>
          </a:xfr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2400" baseline="0">
                <a:solidFill>
                  <a:srgbClr val="FFFFFF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1pPr>
            <a:lvl2pPr marL="609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Presentation subtitles should support the main title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1542253" y="6022008"/>
            <a:ext cx="5298699" cy="49244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467">
                <a:solidFill>
                  <a:srgbClr val="FFFFFF"/>
                </a:solidFill>
                <a:latin typeface="Avenir Next Medium"/>
                <a:cs typeface="Avenir Next Medium"/>
              </a:rPr>
              <a:t>Where opportunity creates success</a:t>
            </a:r>
          </a:p>
        </p:txBody>
      </p:sp>
      <p:pic>
        <p:nvPicPr>
          <p:cNvPr id="9" name="Picture 8" descr="UCLan_logo_reverse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527" y="628718"/>
            <a:ext cx="3659471" cy="1188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737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UCLan Title Blue">
    <p:bg>
      <p:bgPr>
        <a:solidFill>
          <a:srgbClr val="0D6B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42255" y="2843934"/>
            <a:ext cx="5811236" cy="1551188"/>
          </a:xfr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90000"/>
              </a:lnSpc>
              <a:defRPr sz="4267" b="1" i="0" baseline="0">
                <a:solidFill>
                  <a:srgbClr val="FFFFFF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1pPr>
          </a:lstStyle>
          <a:p>
            <a:r>
              <a:rPr lang="en-US"/>
              <a:t>Presentation titles should be concise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42253" y="4395124"/>
            <a:ext cx="4869456" cy="970457"/>
          </a:xfr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2400" baseline="0">
                <a:solidFill>
                  <a:srgbClr val="FFFFFF"/>
                </a:solidFill>
                <a:latin typeface="Avenir Next LT Pro" panose="020B0504020202020204" pitchFamily="34" charset="0"/>
                <a:cs typeface="Avenir Next LT Pro" panose="020B0504020202020204" pitchFamily="34" charset="0"/>
              </a:defRPr>
            </a:lvl1pPr>
            <a:lvl2pPr marL="609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Presentation subtitles should support the main title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1542253" y="6022008"/>
            <a:ext cx="5298699" cy="49244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467">
                <a:solidFill>
                  <a:srgbClr val="FFFFFF"/>
                </a:solidFill>
                <a:latin typeface="Avenir Next Medium"/>
                <a:cs typeface="Avenir Next Medium"/>
              </a:rPr>
              <a:t>Where opportunity creates success</a:t>
            </a:r>
          </a:p>
        </p:txBody>
      </p:sp>
      <p:pic>
        <p:nvPicPr>
          <p:cNvPr id="9" name="Picture 8" descr="UCLan_logo_reverse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527" y="628718"/>
            <a:ext cx="3659471" cy="1188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248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6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66" Type="http://schemas.openxmlformats.org/officeDocument/2006/relationships/slideLayout" Target="../slideLayouts/slideLayout66.xml"/><Relationship Id="rId5" Type="http://schemas.openxmlformats.org/officeDocument/2006/relationships/slideLayout" Target="../slideLayouts/slideLayout5.xml"/><Relationship Id="rId61" Type="http://schemas.openxmlformats.org/officeDocument/2006/relationships/slideLayout" Target="../slideLayouts/slideLayout61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theme" Target="../theme/theme1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492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39" r:id="rId1"/>
    <p:sldLayoutId id="2147493540" r:id="rId2"/>
    <p:sldLayoutId id="2147493541" r:id="rId3"/>
    <p:sldLayoutId id="2147493542" r:id="rId4"/>
    <p:sldLayoutId id="2147493531" r:id="rId5"/>
    <p:sldLayoutId id="2147493532" r:id="rId6"/>
    <p:sldLayoutId id="2147493533" r:id="rId7"/>
    <p:sldLayoutId id="2147493493" r:id="rId8"/>
    <p:sldLayoutId id="2147493494" r:id="rId9"/>
    <p:sldLayoutId id="2147493495" r:id="rId10"/>
    <p:sldLayoutId id="2147493496" r:id="rId11"/>
    <p:sldLayoutId id="2147493534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73" r:id="rId21"/>
    <p:sldLayoutId id="2147493523" r:id="rId22"/>
    <p:sldLayoutId id="2147493524" r:id="rId23"/>
    <p:sldLayoutId id="2147493525" r:id="rId24"/>
    <p:sldLayoutId id="2147493526" r:id="rId25"/>
    <p:sldLayoutId id="2147493527" r:id="rId26"/>
    <p:sldLayoutId id="2147493528" r:id="rId27"/>
    <p:sldLayoutId id="2147493535" r:id="rId28"/>
    <p:sldLayoutId id="2147483681" r:id="rId29"/>
    <p:sldLayoutId id="2147483683" r:id="rId30"/>
    <p:sldLayoutId id="2147483684" r:id="rId31"/>
    <p:sldLayoutId id="2147483685" r:id="rId32"/>
    <p:sldLayoutId id="2147483682" r:id="rId33"/>
    <p:sldLayoutId id="2147483669" r:id="rId34"/>
    <p:sldLayoutId id="2147493538" r:id="rId35"/>
    <p:sldLayoutId id="2147493537" r:id="rId36"/>
    <p:sldLayoutId id="2147493536" r:id="rId37"/>
    <p:sldLayoutId id="2147493545" r:id="rId38"/>
    <p:sldLayoutId id="2147493492" r:id="rId39"/>
    <p:sldLayoutId id="2147483671" r:id="rId40"/>
    <p:sldLayoutId id="2147483672" r:id="rId41"/>
    <p:sldLayoutId id="2147493497" r:id="rId42"/>
    <p:sldLayoutId id="2147493498" r:id="rId43"/>
    <p:sldLayoutId id="2147493499" r:id="rId44"/>
    <p:sldLayoutId id="2147493500" r:id="rId45"/>
    <p:sldLayoutId id="2147493548" r:id="rId46"/>
    <p:sldLayoutId id="2147493549" r:id="rId47"/>
    <p:sldLayoutId id="2147493550" r:id="rId48"/>
    <p:sldLayoutId id="2147493544" r:id="rId49"/>
    <p:sldLayoutId id="2147493552" r:id="rId50"/>
    <p:sldLayoutId id="2147493551" r:id="rId51"/>
    <p:sldLayoutId id="2147493530" r:id="rId52"/>
    <p:sldLayoutId id="2147493475" r:id="rId53"/>
    <p:sldLayoutId id="2147483670" r:id="rId54"/>
    <p:sldLayoutId id="2147493546" r:id="rId55"/>
    <p:sldLayoutId id="2147493547" r:id="rId56"/>
    <p:sldLayoutId id="2147493543" r:id="rId57"/>
    <p:sldLayoutId id="2147483674" r:id="rId58"/>
    <p:sldLayoutId id="2147483675" r:id="rId59"/>
    <p:sldLayoutId id="2147483676" r:id="rId60"/>
    <p:sldLayoutId id="2147483677" r:id="rId61"/>
    <p:sldLayoutId id="2147483678" r:id="rId62"/>
    <p:sldLayoutId id="2147483679" r:id="rId63"/>
    <p:sldLayoutId id="2147483680" r:id="rId64"/>
    <p:sldLayoutId id="2147493529" r:id="rId65"/>
    <p:sldLayoutId id="2147483694" r:id="rId66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Tjagger@uclan.ac.uk" TargetMode="External"/><Relationship Id="rId2" Type="http://schemas.openxmlformats.org/officeDocument/2006/relationships/hyperlink" Target="mailto:lcollins9@uclan.ac.uk" TargetMode="External"/><Relationship Id="rId1" Type="http://schemas.openxmlformats.org/officeDocument/2006/relationships/slideLayout" Target="../slideLayouts/slideLayout49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371D2-61EE-162D-3004-C6954DA1C5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971040"/>
            <a:ext cx="12192000" cy="5046133"/>
          </a:xfrm>
        </p:spPr>
        <p:txBody>
          <a:bodyPr/>
          <a:lstStyle/>
          <a:p>
            <a:pPr algn="ctr"/>
            <a:r>
              <a:rPr lang="en-US" sz="3200" dirty="0">
                <a:latin typeface="Avenir Next LT Pro"/>
              </a:rPr>
              <a:t> Assistant Practitioner (FdSc)</a:t>
            </a:r>
            <a:br>
              <a:rPr lang="en-US" sz="3200" dirty="0">
                <a:latin typeface="Avenir Next LT Pro"/>
              </a:rPr>
            </a:br>
            <a:br>
              <a:rPr lang="en-US" sz="3200" dirty="0">
                <a:latin typeface="Avenir Next LT Pro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nir Next LT Pro"/>
                <a:ea typeface="+mj-ea"/>
              </a:rPr>
              <a:t>Degree Apprenticeship</a:t>
            </a:r>
            <a:br>
              <a:rPr lang="en-US" sz="3200" dirty="0">
                <a:latin typeface="Avenir Next LT Pro"/>
              </a:rPr>
            </a:br>
            <a:br>
              <a:rPr lang="en-US" sz="3200" dirty="0">
                <a:latin typeface="Avenir Next LT Pro"/>
              </a:rPr>
            </a:br>
            <a:r>
              <a:rPr lang="en-US" sz="3200" dirty="0">
                <a:latin typeface="Avenir Next LT Pro"/>
              </a:rPr>
              <a:t>Programme Overview</a:t>
            </a:r>
            <a:br>
              <a:rPr lang="en-US" sz="3200" dirty="0">
                <a:latin typeface="Avenir Next LT Pro"/>
              </a:rPr>
            </a:br>
            <a:br>
              <a:rPr lang="en-US" sz="3200" dirty="0">
                <a:latin typeface="Avenir Next LT Pro"/>
              </a:rPr>
            </a:br>
            <a:r>
              <a:rPr lang="en-US" sz="3200" dirty="0">
                <a:latin typeface="Avenir Next LT Pro"/>
              </a:rPr>
              <a:t>September 2024</a:t>
            </a:r>
            <a:br>
              <a:rPr lang="en-US" sz="3200" dirty="0">
                <a:latin typeface="Avenir Next LT Pro"/>
              </a:rPr>
            </a:br>
            <a:r>
              <a:rPr lang="en-US" sz="3200" dirty="0">
                <a:latin typeface="Avenir Next LT Pro"/>
              </a:rPr>
              <a:t>&amp;</a:t>
            </a:r>
            <a:br>
              <a:rPr lang="en-US" sz="3200" dirty="0">
                <a:latin typeface="Avenir Next LT Pro"/>
              </a:rPr>
            </a:br>
            <a:r>
              <a:rPr lang="en-US" sz="3200">
                <a:latin typeface="Avenir Next LT Pro"/>
              </a:rPr>
              <a:t>March 2025</a:t>
            </a:r>
            <a:br>
              <a:rPr lang="en-US" sz="3200" dirty="0">
                <a:latin typeface="Avenir Next LT Pro"/>
              </a:rPr>
            </a:br>
            <a:br>
              <a:rPr lang="en-US" sz="3000" dirty="0">
                <a:latin typeface="Avenir Next LT Pro"/>
              </a:rPr>
            </a:br>
            <a:r>
              <a:rPr lang="en-US" sz="3000" dirty="0">
                <a:latin typeface="Avenir Next LT Pro"/>
              </a:rPr>
              <a:t> </a:t>
            </a:r>
            <a:br>
              <a:rPr lang="en-US" sz="3000" dirty="0">
                <a:latin typeface="Avenir Next LT Pro"/>
              </a:rPr>
            </a:br>
            <a:br>
              <a:rPr lang="en-US" sz="3000" dirty="0">
                <a:latin typeface="Avenir Next LT Pro"/>
              </a:rPr>
            </a:br>
            <a:br>
              <a:rPr lang="en-US" sz="3000" dirty="0">
                <a:latin typeface="Avenir Next LT Pro"/>
              </a:rPr>
            </a:br>
            <a:br>
              <a:rPr lang="en-US" sz="3200" dirty="0">
                <a:latin typeface="Avenir Next LT Pro"/>
              </a:rPr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724339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5B4B9-F2C8-D058-E96A-F554F93E38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0F9C238-F8CC-C217-8285-09AECDD89B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627066"/>
              </p:ext>
            </p:extLst>
          </p:nvPr>
        </p:nvGraphicFramePr>
        <p:xfrm>
          <a:off x="200527" y="71925"/>
          <a:ext cx="11790945" cy="65637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84544">
                  <a:extLst>
                    <a:ext uri="{9D8B030D-6E8A-4147-A177-3AD203B41FA5}">
                      <a16:colId xmlns:a16="http://schemas.microsoft.com/office/drawing/2014/main" val="1520183549"/>
                    </a:ext>
                  </a:extLst>
                </a:gridCol>
                <a:gridCol w="1876926">
                  <a:extLst>
                    <a:ext uri="{9D8B030D-6E8A-4147-A177-3AD203B41FA5}">
                      <a16:colId xmlns:a16="http://schemas.microsoft.com/office/drawing/2014/main" val="3537254183"/>
                    </a:ext>
                  </a:extLst>
                </a:gridCol>
                <a:gridCol w="2242457">
                  <a:extLst>
                    <a:ext uri="{9D8B030D-6E8A-4147-A177-3AD203B41FA5}">
                      <a16:colId xmlns:a16="http://schemas.microsoft.com/office/drawing/2014/main" val="2264450359"/>
                    </a:ext>
                  </a:extLst>
                </a:gridCol>
                <a:gridCol w="2949488">
                  <a:extLst>
                    <a:ext uri="{9D8B030D-6E8A-4147-A177-3AD203B41FA5}">
                      <a16:colId xmlns:a16="http://schemas.microsoft.com/office/drawing/2014/main" val="1592410012"/>
                    </a:ext>
                  </a:extLst>
                </a:gridCol>
                <a:gridCol w="2337530">
                  <a:extLst>
                    <a:ext uri="{9D8B030D-6E8A-4147-A177-3AD203B41FA5}">
                      <a16:colId xmlns:a16="http://schemas.microsoft.com/office/drawing/2014/main" val="1022790011"/>
                    </a:ext>
                  </a:extLst>
                </a:gridCol>
              </a:tblGrid>
              <a:tr h="341674">
                <a:tc gridSpan="5"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FdSc Assistant Practitioner September 24 intake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6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6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6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6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543092"/>
                  </a:ext>
                </a:extLst>
              </a:tr>
              <a:tr h="2962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latin typeface="+mn-lt"/>
                        </a:rPr>
                        <a:t>Year 1 Core modules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+mn-lt"/>
                        </a:rPr>
                        <a:t>Pathway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+mn-lt"/>
                        </a:rPr>
                        <a:t>Year 1 Pathway module 1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+mn-lt"/>
                        </a:rPr>
                        <a:t>Year 1 Pathway module 2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+mn-lt"/>
                        </a:rPr>
                        <a:t>Year 1 core module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7332885"/>
                  </a:ext>
                </a:extLst>
              </a:tr>
              <a:tr h="493817">
                <a:tc rowSpan="6">
                  <a:txBody>
                    <a:bodyPr/>
                    <a:lstStyle/>
                    <a:p>
                      <a:endParaRPr lang="en-GB" sz="1200" dirty="0">
                        <a:latin typeface="+mn-lt"/>
                      </a:endParaRPr>
                    </a:p>
                    <a:p>
                      <a:endParaRPr lang="en-GB" sz="1200" dirty="0">
                        <a:latin typeface="+mn-lt"/>
                      </a:endParaRPr>
                    </a:p>
                    <a:p>
                      <a:endParaRPr lang="en-GB" sz="1200" dirty="0">
                        <a:latin typeface="+mn-lt"/>
                      </a:endParaRPr>
                    </a:p>
                    <a:p>
                      <a:endParaRPr lang="en-GB" sz="1200" dirty="0">
                        <a:latin typeface="+mn-lt"/>
                      </a:endParaRPr>
                    </a:p>
                    <a:p>
                      <a:endParaRPr lang="en-GB" sz="1200" dirty="0">
                        <a:latin typeface="+mn-lt"/>
                      </a:endParaRPr>
                    </a:p>
                    <a:p>
                      <a:pPr algn="ctr"/>
                      <a:r>
                        <a:rPr lang="en-GB" sz="1200" dirty="0">
                          <a:latin typeface="+mn-lt"/>
                        </a:rPr>
                        <a:t>PZ1015 Study skills and lifelong learning</a:t>
                      </a:r>
                    </a:p>
                    <a:p>
                      <a:pPr algn="ctr"/>
                      <a:r>
                        <a:rPr lang="en-GB" sz="1200" dirty="0">
                          <a:latin typeface="+mn-lt"/>
                        </a:rPr>
                        <a:t>PZ1022 Communication and collaboration</a:t>
                      </a:r>
                    </a:p>
                    <a:p>
                      <a:pPr algn="ctr"/>
                      <a:r>
                        <a:rPr lang="en-GB" sz="1200" dirty="0">
                          <a:latin typeface="+mn-lt"/>
                        </a:rPr>
                        <a:t>PZ1030 Anatomy, Physiology and Psychology of health</a:t>
                      </a:r>
                    </a:p>
                    <a:p>
                      <a:endParaRPr lang="en-GB" sz="1200" dirty="0">
                        <a:latin typeface="+mn-lt"/>
                      </a:endParaRPr>
                    </a:p>
                    <a:p>
                      <a:endParaRPr lang="en-GB" sz="1200" dirty="0">
                        <a:latin typeface="+mn-lt"/>
                      </a:endParaRPr>
                    </a:p>
                    <a:p>
                      <a:pPr algn="ctr"/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Nursing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+mn-lt"/>
                        </a:rPr>
                        <a:t>PW1002 Medicines management for Assistant practitioners 1</a:t>
                      </a:r>
                    </a:p>
                    <a:p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PW1005 </a:t>
                      </a: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Introduction to Unscheduled Acute Care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/>
                      <a:endParaRPr lang="en-GB" sz="1200" dirty="0">
                        <a:latin typeface="+mn-lt"/>
                      </a:endParaRPr>
                    </a:p>
                    <a:p>
                      <a:pPr algn="ctr"/>
                      <a:endParaRPr lang="en-GB" sz="1200" dirty="0">
                        <a:latin typeface="+mn-lt"/>
                      </a:endParaRPr>
                    </a:p>
                    <a:p>
                      <a:pPr algn="ctr"/>
                      <a:endParaRPr lang="en-GB" sz="1200" dirty="0">
                        <a:latin typeface="+mn-lt"/>
                      </a:endParaRPr>
                    </a:p>
                    <a:p>
                      <a:pPr algn="ctr"/>
                      <a:endParaRPr lang="en-GB" sz="1200" dirty="0">
                        <a:latin typeface="+mn-lt"/>
                      </a:endParaRPr>
                    </a:p>
                    <a:p>
                      <a:pPr algn="ctr"/>
                      <a:endParaRPr lang="en-GB" sz="1200" dirty="0">
                        <a:latin typeface="+mn-lt"/>
                      </a:endParaRPr>
                    </a:p>
                    <a:p>
                      <a:pPr algn="ctr"/>
                      <a:endParaRPr lang="en-GB" sz="1200" dirty="0">
                        <a:latin typeface="+mn-lt"/>
                      </a:endParaRPr>
                    </a:p>
                    <a:p>
                      <a:pPr algn="ctr"/>
                      <a:endParaRPr lang="en-GB" sz="1200" dirty="0">
                        <a:latin typeface="+mn-lt"/>
                      </a:endParaRPr>
                    </a:p>
                    <a:p>
                      <a:pPr algn="ctr"/>
                      <a:r>
                        <a:rPr lang="en-GB" sz="1200" dirty="0">
                          <a:latin typeface="+mn-lt"/>
                        </a:rPr>
                        <a:t>PZ1068 Foundations for Practice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618598"/>
                  </a:ext>
                </a:extLst>
              </a:tr>
              <a:tr h="29629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PZ1046 Mental Health across the lifespan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5404178"/>
                  </a:ext>
                </a:extLst>
              </a:tr>
              <a:tr h="493817">
                <a:tc vMerge="1">
                  <a:txBody>
                    <a:bodyPr/>
                    <a:lstStyle/>
                    <a:p>
                      <a:r>
                        <a:rPr lang="en-GB" dirty="0"/>
                        <a:t>PZ1015</a:t>
                      </a:r>
                    </a:p>
                    <a:p>
                      <a:r>
                        <a:rPr lang="en-GB" dirty="0"/>
                        <a:t>PZ1022</a:t>
                      </a:r>
                    </a:p>
                    <a:p>
                      <a:r>
                        <a:rPr lang="en-GB" dirty="0"/>
                        <a:t>PZ1030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r>
                        <a:rPr lang="en-GB" dirty="0"/>
                        <a:t>PW1002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PZ1015 Introduction to long term conditions and end of life care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144862"/>
                  </a:ext>
                </a:extLst>
              </a:tr>
              <a:tr h="493817">
                <a:tc vMerge="1">
                  <a:txBody>
                    <a:bodyPr/>
                    <a:lstStyle/>
                    <a:p>
                      <a:r>
                        <a:rPr lang="en-GB" dirty="0"/>
                        <a:t>PZ1022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Theatres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NU1019 Care from the client’s perspective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New module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2946361"/>
                  </a:ext>
                </a:extLst>
              </a:tr>
              <a:tr h="493817">
                <a:tc vMerge="1">
                  <a:txBody>
                    <a:bodyPr/>
                    <a:lstStyle/>
                    <a:p>
                      <a:r>
                        <a:rPr lang="en-GB" dirty="0"/>
                        <a:t>PZ1030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+mn-lt"/>
                        </a:rPr>
                        <a:t>Stroke &amp; Neuro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NU1019 Care from the client’s perspective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PW1004 </a:t>
                      </a: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Stroke and Neurological Conditions and their Impact on Function 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4501476"/>
                  </a:ext>
                </a:extLst>
              </a:tr>
              <a:tr h="592580">
                <a:tc vMerge="1">
                  <a:txBody>
                    <a:bodyPr/>
                    <a:lstStyle/>
                    <a:p>
                      <a:pPr algn="ctr"/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+mn-lt"/>
                        </a:rPr>
                        <a:t>Partnership in practice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Either NU1019 or PW1002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PW1003 Partnership in Practice 1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3954003"/>
                  </a:ext>
                </a:extLst>
              </a:tr>
              <a:tr h="296290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+mn-lt"/>
                        </a:rPr>
                        <a:t>Year 2 Core Modules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+mn-lt"/>
                        </a:rPr>
                        <a:t>Pathway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+mn-lt"/>
                        </a:rPr>
                        <a:t>Year 2 Pathway module 1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+mn-lt"/>
                        </a:rPr>
                        <a:t>Year 2 Pathway module 2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+mn-lt"/>
                        </a:rPr>
                        <a:t>Year 2 core module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5780015"/>
                  </a:ext>
                </a:extLst>
              </a:tr>
              <a:tr h="493817">
                <a:tc rowSpan="6">
                  <a:txBody>
                    <a:bodyPr/>
                    <a:lstStyle/>
                    <a:p>
                      <a:endParaRPr lang="en-GB" sz="1200" b="0" dirty="0">
                        <a:latin typeface="+mn-lt"/>
                      </a:endParaRPr>
                    </a:p>
                    <a:p>
                      <a:endParaRPr lang="en-GB" sz="1200" b="0" dirty="0">
                        <a:latin typeface="+mn-lt"/>
                      </a:endParaRPr>
                    </a:p>
                    <a:p>
                      <a:endParaRPr lang="en-GB" sz="1200" b="0" dirty="0">
                        <a:latin typeface="+mn-lt"/>
                      </a:endParaRPr>
                    </a:p>
                    <a:p>
                      <a:endParaRPr lang="en-GB" sz="1200" b="0" dirty="0">
                        <a:latin typeface="+mn-lt"/>
                      </a:endParaRPr>
                    </a:p>
                    <a:p>
                      <a:endParaRPr lang="en-GB" sz="1200" b="0" dirty="0">
                        <a:latin typeface="+mn-lt"/>
                      </a:endParaRPr>
                    </a:p>
                    <a:p>
                      <a:endParaRPr lang="en-GB" sz="1200" b="0" dirty="0">
                        <a:latin typeface="+mn-lt"/>
                      </a:endParaRPr>
                    </a:p>
                    <a:p>
                      <a:pPr algn="ctr"/>
                      <a:r>
                        <a:rPr lang="en-GB" sz="1200" b="0" dirty="0">
                          <a:latin typeface="+mn-lt"/>
                        </a:rPr>
                        <a:t>PZ2073 Health promotion</a:t>
                      </a:r>
                    </a:p>
                    <a:p>
                      <a:pPr algn="ctr"/>
                      <a:r>
                        <a:rPr lang="en-GB" sz="1200" b="0" dirty="0">
                          <a:latin typeface="+mn-lt"/>
                        </a:rPr>
                        <a:t>PW2007 Leadership and innovation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Nursing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PW2002 Medicines management for Assistant practitioners 2</a:t>
                      </a:r>
                    </a:p>
                    <a:p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PZ2036 Physiological responses to Health and illness</a:t>
                      </a:r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endParaRPr lang="en-GB" sz="1200" dirty="0">
                        <a:latin typeface="+mn-lt"/>
                      </a:endParaRPr>
                    </a:p>
                    <a:p>
                      <a:endParaRPr lang="en-GB" sz="1200" dirty="0">
                        <a:latin typeface="+mn-lt"/>
                      </a:endParaRPr>
                    </a:p>
                    <a:p>
                      <a:endParaRPr lang="en-GB" sz="1200" dirty="0">
                        <a:latin typeface="+mn-lt"/>
                      </a:endParaRPr>
                    </a:p>
                    <a:p>
                      <a:endParaRPr lang="en-GB" sz="1200" dirty="0">
                        <a:latin typeface="+mn-lt"/>
                      </a:endParaRPr>
                    </a:p>
                    <a:p>
                      <a:endParaRPr lang="en-GB" sz="1200" dirty="0">
                        <a:latin typeface="+mn-lt"/>
                      </a:endParaRPr>
                    </a:p>
                    <a:p>
                      <a:endParaRPr lang="en-GB" sz="1200" dirty="0">
                        <a:latin typeface="+mn-lt"/>
                      </a:endParaRPr>
                    </a:p>
                    <a:p>
                      <a:endParaRPr lang="en-GB" sz="1200" dirty="0">
                        <a:latin typeface="+mn-lt"/>
                      </a:endParaRPr>
                    </a:p>
                    <a:p>
                      <a:pPr algn="ctr"/>
                      <a:r>
                        <a:rPr lang="en-GB" sz="1200" dirty="0">
                          <a:latin typeface="+mn-lt"/>
                        </a:rPr>
                        <a:t>PZ2066 </a:t>
                      </a:r>
                      <a:r>
                        <a:rPr lang="en-GB" sz="1200" dirty="0"/>
                        <a:t>Developing practice- End point assessment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1665643"/>
                  </a:ext>
                </a:extLst>
              </a:tr>
              <a:tr h="49381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PW2020 </a:t>
                      </a: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Interventions in Mental Health Practice</a:t>
                      </a:r>
                      <a:endParaRPr lang="en-GB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9149235"/>
                  </a:ext>
                </a:extLst>
              </a:tr>
              <a:tr h="49381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PZ2080 </a:t>
                      </a: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Management of Long-Term Conditions across the lifespan</a:t>
                      </a:r>
                      <a:endParaRPr lang="en-GB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0221463"/>
                  </a:ext>
                </a:extLst>
              </a:tr>
              <a:tr h="493817">
                <a:tc vMerge="1">
                  <a:txBody>
                    <a:bodyPr/>
                    <a:lstStyle/>
                    <a:p>
                      <a:r>
                        <a:rPr lang="en-GB" b="0" dirty="0"/>
                        <a:t>PW2007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+mn-lt"/>
                        </a:rPr>
                        <a:t>Theatres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PZ2091 Evidenced Based Practice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New Module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6355010"/>
                  </a:ext>
                </a:extLst>
              </a:tr>
              <a:tr h="49381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Stroke &amp; Neuro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PW2002 Medicines management for Assistant practitioners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PW2006 The Management of Stroke and Neurological Conditions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4190859"/>
                  </a:ext>
                </a:extLst>
              </a:tr>
              <a:tr h="296290">
                <a:tc vMerge="1">
                  <a:txBody>
                    <a:bodyPr/>
                    <a:lstStyle/>
                    <a:p>
                      <a:pPr algn="ctr"/>
                      <a:endParaRPr lang="en-GB" sz="12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+mn-lt"/>
                        </a:rPr>
                        <a:t>Partnership in practice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Either PW2002 or PZ2091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PW2003 Partnership in practice 2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5317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5846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54F72DD-7B69-8AD7-C50F-99D6368AC3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0188740"/>
              </p:ext>
            </p:extLst>
          </p:nvPr>
        </p:nvGraphicFramePr>
        <p:xfrm>
          <a:off x="291253" y="76200"/>
          <a:ext cx="11738119" cy="6705600"/>
        </p:xfrm>
        <a:graphic>
          <a:graphicData uri="http://schemas.openxmlformats.org/drawingml/2006/table">
            <a:tbl>
              <a:tblPr>
                <a:solidFill>
                  <a:srgbClr val="FF7C80"/>
                </a:solidFill>
                <a:tableStyleId>{5C22544A-7EE6-4342-B048-85BDC9FD1C3A}</a:tableStyleId>
              </a:tblPr>
              <a:tblGrid>
                <a:gridCol w="2300945">
                  <a:extLst>
                    <a:ext uri="{9D8B030D-6E8A-4147-A177-3AD203B41FA5}">
                      <a16:colId xmlns:a16="http://schemas.microsoft.com/office/drawing/2014/main" val="1074050615"/>
                    </a:ext>
                  </a:extLst>
                </a:gridCol>
                <a:gridCol w="2470895">
                  <a:extLst>
                    <a:ext uri="{9D8B030D-6E8A-4147-A177-3AD203B41FA5}">
                      <a16:colId xmlns:a16="http://schemas.microsoft.com/office/drawing/2014/main" val="3015525227"/>
                    </a:ext>
                  </a:extLst>
                </a:gridCol>
                <a:gridCol w="2311007">
                  <a:extLst>
                    <a:ext uri="{9D8B030D-6E8A-4147-A177-3AD203B41FA5}">
                      <a16:colId xmlns:a16="http://schemas.microsoft.com/office/drawing/2014/main" val="3921964821"/>
                    </a:ext>
                  </a:extLst>
                </a:gridCol>
                <a:gridCol w="2617188">
                  <a:extLst>
                    <a:ext uri="{9D8B030D-6E8A-4147-A177-3AD203B41FA5}">
                      <a16:colId xmlns:a16="http://schemas.microsoft.com/office/drawing/2014/main" val="4057318927"/>
                    </a:ext>
                  </a:extLst>
                </a:gridCol>
                <a:gridCol w="2038084">
                  <a:extLst>
                    <a:ext uri="{9D8B030D-6E8A-4147-A177-3AD203B41FA5}">
                      <a16:colId xmlns:a16="http://schemas.microsoft.com/office/drawing/2014/main" val="11019085"/>
                    </a:ext>
                  </a:extLst>
                </a:gridCol>
              </a:tblGrid>
              <a:tr h="298127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err="1"/>
                        <a:t>FdSc</a:t>
                      </a:r>
                      <a:r>
                        <a:rPr lang="en-GB" sz="1400" b="1" dirty="0"/>
                        <a:t> Assistant Practitioner March 25 intake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6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6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6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6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2699093"/>
                  </a:ext>
                </a:extLst>
              </a:tr>
              <a:tr h="4471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Year 1 Core modules</a:t>
                      </a:r>
                    </a:p>
                    <a:p>
                      <a:endParaRPr lang="en-GB" sz="12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Pathway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Year 1 Pathway module 1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Year 1 Pathway module 2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Year 1 core module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1316357"/>
                  </a:ext>
                </a:extLst>
              </a:tr>
              <a:tr h="447190">
                <a:tc rowSpan="7">
                  <a:txBody>
                    <a:bodyPr/>
                    <a:lstStyle/>
                    <a:p>
                      <a:endParaRPr lang="en-GB" sz="1200" dirty="0"/>
                    </a:p>
                    <a:p>
                      <a:endParaRPr lang="en-GB" sz="1200" dirty="0"/>
                    </a:p>
                    <a:p>
                      <a:endParaRPr lang="en-GB" sz="1200" dirty="0"/>
                    </a:p>
                    <a:p>
                      <a:endParaRPr lang="en-GB" sz="1200" dirty="0"/>
                    </a:p>
                    <a:p>
                      <a:pPr algn="ctr"/>
                      <a:r>
                        <a:rPr lang="en-GB" sz="1200" dirty="0"/>
                        <a:t>PZ1015 Study skills and lifelong learning</a:t>
                      </a:r>
                    </a:p>
                    <a:p>
                      <a:pPr algn="ctr"/>
                      <a:r>
                        <a:rPr lang="en-GB" sz="1200" dirty="0"/>
                        <a:t>PZ1022 Communication and collaboration</a:t>
                      </a:r>
                    </a:p>
                    <a:p>
                      <a:pPr algn="ctr"/>
                      <a:r>
                        <a:rPr lang="en-GB" sz="1200" dirty="0"/>
                        <a:t>PZ1030 Anatomy, Physiology and Psychology of health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GB" sz="1200" dirty="0"/>
                        <a:t>Nursing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PW1002 Medicines management for Assistant practitioners 1</a:t>
                      </a:r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PW1005 </a:t>
                      </a: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Introduction to Unscheduled Acute Care</a:t>
                      </a:r>
                      <a:endParaRPr lang="en-GB" sz="1200" dirty="0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  <a:p>
                      <a:pPr algn="ctr"/>
                      <a:endParaRPr lang="en-GB" sz="1200" dirty="0"/>
                    </a:p>
                    <a:p>
                      <a:pPr algn="ctr"/>
                      <a:endParaRPr lang="en-GB" sz="1200" dirty="0"/>
                    </a:p>
                    <a:p>
                      <a:pPr algn="ctr"/>
                      <a:endParaRPr lang="en-GB" sz="1200" dirty="0"/>
                    </a:p>
                    <a:p>
                      <a:pPr algn="ctr"/>
                      <a:endParaRPr lang="en-GB" sz="1200" dirty="0"/>
                    </a:p>
                    <a:p>
                      <a:pPr algn="ctr"/>
                      <a:r>
                        <a:rPr lang="en-GB" sz="1200" dirty="0"/>
                        <a:t>PZ1068 Foundations for Practice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5403104"/>
                  </a:ext>
                </a:extLst>
              </a:tr>
              <a:tr h="44719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PZ1046 Mental Health across the lifespan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5716056"/>
                  </a:ext>
                </a:extLst>
              </a:tr>
              <a:tr h="447190">
                <a:tc vMerge="1">
                  <a:txBody>
                    <a:bodyPr/>
                    <a:lstStyle/>
                    <a:p>
                      <a:r>
                        <a:rPr lang="en-GB" dirty="0"/>
                        <a:t>PZ1015</a:t>
                      </a:r>
                    </a:p>
                    <a:p>
                      <a:r>
                        <a:rPr lang="en-GB" dirty="0"/>
                        <a:t>PZ1022</a:t>
                      </a:r>
                    </a:p>
                    <a:p>
                      <a:r>
                        <a:rPr lang="en-GB" dirty="0"/>
                        <a:t>PZ1030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r>
                        <a:rPr lang="en-GB" dirty="0"/>
                        <a:t>PW1002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PZ1015 Introduction to long term conditions and end of life care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2984220"/>
                  </a:ext>
                </a:extLst>
              </a:tr>
              <a:tr h="447190">
                <a:tc vMerge="1">
                  <a:txBody>
                    <a:bodyPr/>
                    <a:lstStyle/>
                    <a:p>
                      <a:r>
                        <a:rPr lang="en-GB" dirty="0"/>
                        <a:t>PZ1022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Occupational Therapy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NU1019 Care from the client's perspective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PZ1046 Mental Health across the lifespan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3504251"/>
                  </a:ext>
                </a:extLst>
              </a:tr>
              <a:tr h="447190">
                <a:tc vMerge="1">
                  <a:txBody>
                    <a:bodyPr/>
                    <a:lstStyle/>
                    <a:p>
                      <a:r>
                        <a:rPr lang="en-GB" dirty="0"/>
                        <a:t>PZ1030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Physiotherapy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NU1019 Care from the client's perspective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PU1018 Foundations for Physiotherapy practice 1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0194244"/>
                  </a:ext>
                </a:extLst>
              </a:tr>
              <a:tr h="447190">
                <a:tc vMerge="1"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Maternity Support worker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NU1019 Care from the client’s perspective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New module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7009661"/>
                  </a:ext>
                </a:extLst>
              </a:tr>
              <a:tr h="268314">
                <a:tc vMerge="1"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+mn-lt"/>
                        </a:rPr>
                        <a:t>Partnership in practice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Either NU1019 or PW1002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PW1003 Partnership in Practice 1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9251852"/>
                  </a:ext>
                </a:extLst>
              </a:tr>
              <a:tr h="268314">
                <a:tc>
                  <a:txBody>
                    <a:bodyPr/>
                    <a:lstStyle/>
                    <a:p>
                      <a:r>
                        <a:rPr lang="en-GB" sz="1200" b="1" dirty="0"/>
                        <a:t>Year 2 Core Modules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Pathway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Year 2 Pathway module 1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Year 2 Pathway module 2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Year 2 core module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780203"/>
                  </a:ext>
                </a:extLst>
              </a:tr>
              <a:tr h="447190">
                <a:tc rowSpan="7">
                  <a:txBody>
                    <a:bodyPr/>
                    <a:lstStyle/>
                    <a:p>
                      <a:endParaRPr lang="en-GB" sz="1200" b="0" dirty="0"/>
                    </a:p>
                    <a:p>
                      <a:endParaRPr lang="en-GB" sz="1200" b="0" dirty="0"/>
                    </a:p>
                    <a:p>
                      <a:endParaRPr lang="en-GB" sz="1200" b="0" dirty="0"/>
                    </a:p>
                    <a:p>
                      <a:endParaRPr lang="en-GB" sz="1200" b="0" dirty="0"/>
                    </a:p>
                    <a:p>
                      <a:endParaRPr lang="en-GB" sz="1200" b="0" dirty="0"/>
                    </a:p>
                    <a:p>
                      <a:pPr algn="ctr"/>
                      <a:r>
                        <a:rPr lang="en-GB" sz="1200" b="0" dirty="0"/>
                        <a:t>PZ2073 Health promotion</a:t>
                      </a:r>
                    </a:p>
                    <a:p>
                      <a:pPr algn="ctr"/>
                      <a:r>
                        <a:rPr lang="en-GB" sz="1200" b="0" dirty="0"/>
                        <a:t>PW2007 Leadership and innovation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GB" sz="1200" dirty="0"/>
                        <a:t>Nursing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PW2002 Medicines management for Assistant practitioners 2</a:t>
                      </a:r>
                    </a:p>
                    <a:p>
                      <a:endParaRPr lang="en-GB" sz="1200" dirty="0"/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PZ2036 Physiological responses to Health and illness</a:t>
                      </a:r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endParaRPr lang="en-GB" sz="1200" dirty="0"/>
                    </a:p>
                    <a:p>
                      <a:endParaRPr lang="en-GB" sz="1200" dirty="0"/>
                    </a:p>
                    <a:p>
                      <a:endParaRPr lang="en-GB" sz="1200" dirty="0"/>
                    </a:p>
                    <a:p>
                      <a:endParaRPr lang="en-GB" sz="1200" dirty="0"/>
                    </a:p>
                    <a:p>
                      <a:pPr algn="ctr"/>
                      <a:r>
                        <a:rPr lang="en-GB" sz="1200" dirty="0"/>
                        <a:t>PZ2066 Developing practice- End point assessment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7789325"/>
                  </a:ext>
                </a:extLst>
              </a:tr>
              <a:tr h="44719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PW2020 </a:t>
                      </a: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Interventions in Mental Health Practice</a:t>
                      </a:r>
                      <a:endParaRPr lang="en-GB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0503538"/>
                  </a:ext>
                </a:extLst>
              </a:tr>
              <a:tr h="44719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PZ2080 </a:t>
                      </a: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Management of Long-Term Conditions across the lifespan</a:t>
                      </a:r>
                      <a:endParaRPr lang="en-GB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0452538"/>
                  </a:ext>
                </a:extLst>
              </a:tr>
              <a:tr h="268314">
                <a:tc vMerge="1">
                  <a:txBody>
                    <a:bodyPr/>
                    <a:lstStyle/>
                    <a:p>
                      <a:r>
                        <a:rPr lang="en-GB" b="0" dirty="0"/>
                        <a:t>PW2007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Occupational Therapy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PZ2091 Evidenced based practice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NU2695 Occupational therapy practice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1033315"/>
                  </a:ext>
                </a:extLst>
              </a:tr>
              <a:tr h="44719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Physiotherapy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PZ2091 Evidenced based practice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PU2018 Foundations for Physiotherapy practice 2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3896785"/>
                  </a:ext>
                </a:extLst>
              </a:tr>
              <a:tr h="26831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+mn-lt"/>
                        </a:rPr>
                        <a:t>Maternity Support worker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PZ2091 Evidenced based practice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New module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607656"/>
                  </a:ext>
                </a:extLst>
              </a:tr>
              <a:tr h="268314">
                <a:tc vMerge="1"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+mn-lt"/>
                        </a:rPr>
                        <a:t>Partnership in practice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Either PW2002 or PZ2091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PW2003 Partnership in practice 2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41362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34245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1EDDC-00C3-4785-8307-8C343CCD6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193" y="309395"/>
            <a:ext cx="8512907" cy="856624"/>
          </a:xfrm>
        </p:spPr>
        <p:txBody>
          <a:bodyPr/>
          <a:lstStyle/>
          <a:p>
            <a:r>
              <a:rPr lang="en-GB" sz="3200" dirty="0">
                <a:latin typeface="Avenir Next LT Pro"/>
              </a:rPr>
              <a:t>Support</a:t>
            </a:r>
            <a:endParaRPr lang="en-GB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72281-A886-4756-9C54-DFD699B8C7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237" y="1414672"/>
            <a:ext cx="8512907" cy="4525963"/>
          </a:xfrm>
        </p:spPr>
        <p:txBody>
          <a:bodyPr/>
          <a:lstStyle/>
          <a:p>
            <a:pPr marL="239395" indent="-239395"/>
            <a:r>
              <a:rPr lang="en-GB" sz="2650" dirty="0">
                <a:latin typeface="Arial"/>
              </a:rPr>
              <a:t>Tripartite approach to student support</a:t>
            </a:r>
            <a:endParaRPr lang="en-US" sz="2650" dirty="0"/>
          </a:p>
          <a:p>
            <a:pPr marL="239395" indent="-239395"/>
            <a:r>
              <a:rPr lang="en-GB" sz="2650" dirty="0">
                <a:latin typeface="Arial"/>
              </a:rPr>
              <a:t>12 weekly review meetings</a:t>
            </a:r>
          </a:p>
          <a:p>
            <a:pPr marL="239395" indent="-239395"/>
            <a:r>
              <a:rPr lang="en-GB" sz="2650" dirty="0">
                <a:latin typeface="Arial"/>
              </a:rPr>
              <a:t>Personal Tutor</a:t>
            </a:r>
          </a:p>
          <a:p>
            <a:pPr marL="239395" indent="-239395"/>
            <a:r>
              <a:rPr lang="en-GB" sz="2650" dirty="0">
                <a:latin typeface="Arial"/>
              </a:rPr>
              <a:t>Apprenticeship Educator </a:t>
            </a:r>
          </a:p>
          <a:p>
            <a:pPr marL="239395" indent="-239395"/>
            <a:r>
              <a:rPr lang="en-GB" sz="2650" dirty="0">
                <a:latin typeface="Arial"/>
              </a:rPr>
              <a:t>Monitor progression- One file </a:t>
            </a:r>
            <a:r>
              <a:rPr lang="en-US" sz="2650" dirty="0">
                <a:latin typeface="Arial"/>
                <a:cs typeface="Arial"/>
              </a:rPr>
              <a:t>e-portfolio</a:t>
            </a:r>
          </a:p>
          <a:p>
            <a:pPr marL="239395" indent="-239395"/>
            <a:r>
              <a:rPr lang="en-GB" sz="2650" dirty="0">
                <a:latin typeface="Arial"/>
              </a:rPr>
              <a:t>Manager and mentor events</a:t>
            </a:r>
          </a:p>
          <a:p>
            <a:pPr marL="239395" indent="-239395"/>
            <a:r>
              <a:rPr lang="en-US" sz="2650" dirty="0">
                <a:latin typeface="Arial"/>
                <a:cs typeface="Arial"/>
              </a:rPr>
              <a:t>Mentor </a:t>
            </a:r>
            <a:r>
              <a:rPr lang="en-GB" sz="2650" dirty="0">
                <a:latin typeface="Arial"/>
                <a:cs typeface="Arial"/>
              </a:rPr>
              <a:t>/ Practitioner Support</a:t>
            </a:r>
            <a:endParaRPr lang="en-US" sz="2650" dirty="0">
              <a:latin typeface="Arial"/>
            </a:endParaRPr>
          </a:p>
          <a:p>
            <a:pPr marL="239395" indent="-239395"/>
            <a:endParaRPr lang="en-GB" dirty="0">
              <a:latin typeface="Arial"/>
              <a:cs typeface="Arial"/>
            </a:endParaRPr>
          </a:p>
          <a:p>
            <a:pPr marL="239395" indent="-239395"/>
            <a:endParaRPr lang="en-GB" dirty="0">
              <a:latin typeface="Arial"/>
            </a:endParaRPr>
          </a:p>
          <a:p>
            <a:pPr marL="239395" indent="-239395"/>
            <a:endParaRPr lang="en-GB" dirty="0">
              <a:latin typeface="Avenir Next LT Pro"/>
            </a:endParaRPr>
          </a:p>
        </p:txBody>
      </p:sp>
      <p:graphicFrame>
        <p:nvGraphicFramePr>
          <p:cNvPr id="4" name="Diagram 4">
            <a:extLst>
              <a:ext uri="{FF2B5EF4-FFF2-40B4-BE49-F238E27FC236}">
                <a16:creationId xmlns:a16="http://schemas.microsoft.com/office/drawing/2014/main" id="{2F00F43E-B7CA-473D-8961-E0466A31C78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34415305"/>
              </p:ext>
            </p:extLst>
          </p:nvPr>
        </p:nvGraphicFramePr>
        <p:xfrm>
          <a:off x="7512708" y="1416504"/>
          <a:ext cx="4196779" cy="45539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07540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47"/>
    </mc:Choice>
    <mc:Fallback xmlns="">
      <p:transition spd="slow" advTm="1147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2143E-2DF7-4EBF-BA88-53D67712B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733"/>
              <a:t>Contact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E4D4A4-955E-4E35-AEB5-BF097A3F0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r>
              <a:rPr lang="en-GB" sz="3200" dirty="0">
                <a:latin typeface="Avenir Next LT Pro"/>
              </a:rPr>
              <a:t>Lorna Collins (Course leader)</a:t>
            </a:r>
            <a:endParaRPr lang="en-GB" sz="3200" dirty="0"/>
          </a:p>
          <a:p>
            <a:pPr marL="0" indent="0">
              <a:buNone/>
            </a:pPr>
            <a:r>
              <a:rPr lang="en-GB" sz="3200" dirty="0">
                <a:latin typeface="Avenir Next LT Pro"/>
                <a:hlinkClick r:id="rId2"/>
              </a:rPr>
              <a:t>lcollins9@uclan.ac.uk</a:t>
            </a:r>
            <a:endParaRPr lang="en-GB" sz="3200" dirty="0">
              <a:latin typeface="Avenir Next LT Pro"/>
            </a:endParaRPr>
          </a:p>
          <a:p>
            <a:pPr marL="0" indent="0">
              <a:buNone/>
            </a:pPr>
            <a:r>
              <a:rPr lang="en-GB" sz="3200" dirty="0">
                <a:latin typeface="Avenir Next LT Pro"/>
              </a:rPr>
              <a:t>Terence Jagger (Admissions tutor)</a:t>
            </a:r>
            <a:endParaRPr lang="en-GB" sz="3200" dirty="0"/>
          </a:p>
          <a:p>
            <a:pPr marL="0" indent="0">
              <a:buNone/>
            </a:pPr>
            <a:r>
              <a:rPr lang="en-GB" sz="3200" dirty="0">
                <a:latin typeface="Avenir Next LT Pro"/>
                <a:hlinkClick r:id="rId3"/>
              </a:rPr>
              <a:t>tjagger@uclan.ac.uk</a:t>
            </a:r>
            <a:endParaRPr lang="en-GB" sz="3200" dirty="0"/>
          </a:p>
          <a:p>
            <a:pPr marL="0" indent="0">
              <a:buNone/>
            </a:pPr>
            <a:endParaRPr lang="en-GB" sz="3200" dirty="0">
              <a:latin typeface="Avenir Next LT Pro"/>
            </a:endParaRPr>
          </a:p>
          <a:p>
            <a:pPr marL="0" indent="0">
              <a:buNone/>
            </a:pPr>
            <a:r>
              <a:rPr lang="en-GB" sz="3200" dirty="0">
                <a:latin typeface="Avenir Next LT Pro"/>
              </a:rPr>
              <a:t>                @UCLanAP</a:t>
            </a:r>
            <a:endParaRPr lang="en-GB" sz="3200" dirty="0"/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E338B4A-13F8-46AD-9431-A1F98C4E9D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1736" y="5078893"/>
            <a:ext cx="1291408" cy="937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198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79FDE46-8C6E-07E7-325B-A840895927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38668" y="-1"/>
            <a:ext cx="7087573" cy="6935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61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69DE25F-B738-B1EC-E85C-E42F6B80D0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9386" y="0"/>
            <a:ext cx="9005320" cy="7206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491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05FC9-D3B2-402E-A04E-53E5D399B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venir Next LT Pro"/>
              </a:rPr>
              <a:t>Assistant Practitioner Role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3D22B4-EC98-4A6C-B188-5881C396F2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68659" y="1754313"/>
            <a:ext cx="5069228" cy="4525963"/>
          </a:xfrm>
        </p:spPr>
        <p:txBody>
          <a:bodyPr/>
          <a:lstStyle/>
          <a:p>
            <a:pPr marL="0" indent="0">
              <a:buNone/>
            </a:pPr>
            <a:r>
              <a:rPr lang="en-GB" b="1" u="sng" dirty="0">
                <a:latin typeface="Avenir Next LT Pro"/>
              </a:rPr>
              <a:t>Nursing Associates</a:t>
            </a:r>
            <a:endParaRPr lang="en-GB" b="1" u="sng" dirty="0"/>
          </a:p>
          <a:p>
            <a:pPr marL="228594" indent="-228594"/>
            <a:r>
              <a:rPr lang="en-GB" sz="2000" b="1" dirty="0">
                <a:latin typeface="Avenir Next LT Pro"/>
              </a:rPr>
              <a:t>Bridges gap between health care assistant and registered nurses</a:t>
            </a:r>
          </a:p>
          <a:p>
            <a:pPr marL="228594" indent="-228594"/>
            <a:r>
              <a:rPr lang="en-GB" sz="2000" b="1" dirty="0">
                <a:latin typeface="Avenir Next LT Pro"/>
              </a:rPr>
              <a:t>Training requires external placement hours</a:t>
            </a:r>
          </a:p>
          <a:p>
            <a:pPr marL="228594" indent="-228594"/>
            <a:r>
              <a:rPr lang="en-GB" sz="2000" b="1" dirty="0">
                <a:latin typeface="Avenir Next LT Pro"/>
              </a:rPr>
              <a:t>NMC registration</a:t>
            </a:r>
          </a:p>
          <a:p>
            <a:pPr marL="228594" indent="-228594"/>
            <a:r>
              <a:rPr lang="en-GB" sz="2000" b="1" dirty="0">
                <a:latin typeface="Avenir Next LT Pro"/>
              </a:rPr>
              <a:t>Can administer medications</a:t>
            </a:r>
          </a:p>
          <a:p>
            <a:pPr marL="228594" indent="-228594"/>
            <a:r>
              <a:rPr lang="en-GB" sz="2000" b="1" dirty="0">
                <a:latin typeface="Avenir Next LT Pro"/>
              </a:rPr>
              <a:t>Advanced entry into Pre reg Nursing degrees.</a:t>
            </a:r>
          </a:p>
          <a:p>
            <a:pPr marL="228594" indent="-228594"/>
            <a:r>
              <a:rPr lang="en-GB" sz="2000" b="1" dirty="0">
                <a:latin typeface="Avenir Next LT Pro"/>
              </a:rPr>
              <a:t>Designed to develop nursing workforce across all nurse led settings. </a:t>
            </a:r>
            <a:endParaRPr lang="en-GB" sz="2000" b="1" dirty="0"/>
          </a:p>
          <a:p>
            <a:pPr marL="380990" indent="-380990"/>
            <a:endParaRPr lang="en-GB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56279C-E41D-462B-9700-7082B27CBD5D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579466" y="1754315"/>
            <a:ext cx="5069228" cy="4525963"/>
          </a:xfrm>
        </p:spPr>
        <p:txBody>
          <a:bodyPr/>
          <a:lstStyle/>
          <a:p>
            <a:pPr marL="0" indent="0">
              <a:buNone/>
            </a:pPr>
            <a:r>
              <a:rPr lang="en-GB" sz="1800" b="1" u="sng" dirty="0">
                <a:latin typeface="Avenir Next LT Pro"/>
              </a:rPr>
              <a:t>Assistant Practitioners</a:t>
            </a:r>
          </a:p>
          <a:p>
            <a:pPr marL="227965" indent="-227965"/>
            <a:r>
              <a:rPr lang="en-GB" sz="1800" b="1" dirty="0">
                <a:latin typeface="Avenir Next LT Pro"/>
              </a:rPr>
              <a:t>Flexible skill mix </a:t>
            </a:r>
            <a:endParaRPr lang="en-GB" sz="1800" b="1" dirty="0"/>
          </a:p>
          <a:p>
            <a:pPr marL="227965" indent="-227965"/>
            <a:r>
              <a:rPr lang="en-GB" sz="1800" b="1" dirty="0">
                <a:latin typeface="Avenir Next LT Pro"/>
              </a:rPr>
              <a:t>Work with a range of registered practitioners </a:t>
            </a:r>
            <a:endParaRPr lang="en-GB" sz="1800" b="1" dirty="0"/>
          </a:p>
          <a:p>
            <a:pPr marL="227965" indent="-227965"/>
            <a:r>
              <a:rPr lang="en-GB" sz="1800" b="1" dirty="0">
                <a:latin typeface="Avenir Next LT Pro"/>
              </a:rPr>
              <a:t>No requirement for external placements</a:t>
            </a:r>
          </a:p>
          <a:p>
            <a:pPr marL="227965" indent="-227965"/>
            <a:r>
              <a:rPr lang="en-GB" sz="1800" b="1" dirty="0">
                <a:latin typeface="Avenir Next LT Pro"/>
              </a:rPr>
              <a:t>Can administer medications (dependant on organisational policies and procedures)</a:t>
            </a:r>
            <a:endParaRPr lang="en-GB" sz="1800" dirty="0"/>
          </a:p>
          <a:p>
            <a:pPr marL="227965" indent="-227965"/>
            <a:r>
              <a:rPr lang="en-GB" sz="1800" b="1" dirty="0">
                <a:latin typeface="Avenir Next LT Pro"/>
              </a:rPr>
              <a:t>Not registered</a:t>
            </a:r>
          </a:p>
          <a:p>
            <a:pPr marL="227965" indent="-227965"/>
            <a:r>
              <a:rPr lang="en-GB" sz="1800" b="1" dirty="0">
                <a:latin typeface="Avenir Next LT Pro"/>
              </a:rPr>
              <a:t>Advanced entry into other Pre-registration health professional programmes </a:t>
            </a:r>
            <a:endParaRPr lang="en-GB" sz="1800" b="1" dirty="0"/>
          </a:p>
          <a:p>
            <a:pPr marL="227965" indent="-227965"/>
            <a:r>
              <a:rPr lang="en-GB" sz="1800" b="1" dirty="0">
                <a:latin typeface="Avenir Next LT Pro"/>
              </a:rPr>
              <a:t>Meet the needs of your service across all health and social care settings. 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2509181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2143E-2DF7-4EBF-BA88-53D67712B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990" y="547364"/>
            <a:ext cx="8512907" cy="856624"/>
          </a:xfrm>
        </p:spPr>
        <p:txBody>
          <a:bodyPr/>
          <a:lstStyle/>
          <a:p>
            <a:r>
              <a:rPr lang="en-GB" sz="2800" dirty="0"/>
              <a:t>Eligibility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E4D4A4-955E-4E35-AEB5-BF097A3F00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836" y="1600201"/>
            <a:ext cx="8512907" cy="4954275"/>
          </a:xfrm>
        </p:spPr>
        <p:txBody>
          <a:bodyPr/>
          <a:lstStyle/>
          <a:p>
            <a:r>
              <a:rPr lang="en-GB" sz="1800" dirty="0">
                <a:latin typeface="Avenir Next LT Pro"/>
              </a:rPr>
              <a:t>Contract of employment is for minimum duration of the apprenticeship.</a:t>
            </a:r>
          </a:p>
          <a:p>
            <a:r>
              <a:rPr lang="en-GB" sz="1800" dirty="0">
                <a:latin typeface="Avenir Next LT Pro"/>
              </a:rPr>
              <a:t>Min contracted hours – 30hrs per week. </a:t>
            </a:r>
          </a:p>
          <a:p>
            <a:r>
              <a:rPr lang="en-GB" sz="1800" dirty="0">
                <a:latin typeface="Avenir Next LT Pro"/>
              </a:rPr>
              <a:t>* </a:t>
            </a:r>
            <a:r>
              <a:rPr lang="en-GB" sz="1800" b="1" dirty="0">
                <a:latin typeface="Avenir Next LT Pro"/>
              </a:rPr>
              <a:t>Maths and English </a:t>
            </a:r>
            <a:r>
              <a:rPr lang="en-GB" sz="1800" dirty="0">
                <a:latin typeface="Avenir Next LT Pro"/>
              </a:rPr>
              <a:t>GCSE minimum Grade C/4 / Functional Skills Level 2 or equivalent qualification– requirement from September 2024 cohort.</a:t>
            </a:r>
          </a:p>
          <a:p>
            <a:r>
              <a:rPr lang="en-GB" sz="1800" dirty="0">
                <a:latin typeface="Avenir Next LT Pro"/>
              </a:rPr>
              <a:t>Level 3 qualification in Health &amp; Social Care (equivalent) BTEC National Diploma, NVQ.</a:t>
            </a:r>
          </a:p>
          <a:p>
            <a:r>
              <a:rPr lang="en-GB" sz="1800" dirty="0">
                <a:latin typeface="Avenir Next LT Pro"/>
              </a:rPr>
              <a:t>Cost of the Apprenticeship is covered by your employer.</a:t>
            </a:r>
          </a:p>
          <a:p>
            <a:r>
              <a:rPr lang="en-GB" sz="1800" dirty="0">
                <a:latin typeface="Avenir Next LT Pro"/>
              </a:rPr>
              <a:t>Commitment to attend University one day per week (F2F or online).</a:t>
            </a:r>
          </a:p>
          <a:p>
            <a:r>
              <a:rPr lang="en-GB" sz="1800" dirty="0">
                <a:latin typeface="Avenir Next LT Pro"/>
              </a:rPr>
              <a:t>The salary is in line with NMW requirements. </a:t>
            </a:r>
          </a:p>
          <a:p>
            <a:r>
              <a:rPr lang="en-GB" sz="1800" dirty="0">
                <a:latin typeface="Avenir Next LT Pro"/>
              </a:rPr>
              <a:t>The apprentices must </a:t>
            </a:r>
            <a:r>
              <a:rPr lang="en-GB" sz="1800" b="1" dirty="0">
                <a:latin typeface="Avenir Next LT Pro"/>
              </a:rPr>
              <a:t>not</a:t>
            </a:r>
            <a:r>
              <a:rPr lang="en-GB" sz="1800" dirty="0">
                <a:latin typeface="Avenir Next LT Pro"/>
              </a:rPr>
              <a:t> be enrolled on to another apprenticeship course. </a:t>
            </a:r>
          </a:p>
          <a:p>
            <a:r>
              <a:rPr lang="en-GB" sz="1800" dirty="0">
                <a:latin typeface="Avenir Next LT Pro"/>
              </a:rPr>
              <a:t>The apprentice must have the right to work in England and spend at least 50% of their working hours in England (must have been ordinarily resident,  minimum period of 3 years prior to commencement of the course).</a:t>
            </a:r>
          </a:p>
          <a:p>
            <a:pPr marL="0" indent="0">
              <a:buNone/>
            </a:pPr>
            <a:r>
              <a:rPr lang="en-GB" sz="3200" dirty="0">
                <a:latin typeface="Avenir Next LT Pro"/>
              </a:rPr>
              <a:t>               </a:t>
            </a:r>
            <a:endParaRPr lang="en-GB" sz="3200" dirty="0"/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9092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C8367F51-9435-5E89-C874-8A54764CB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836" y="161728"/>
            <a:ext cx="8512907" cy="856624"/>
          </a:xfrm>
        </p:spPr>
        <p:txBody>
          <a:bodyPr/>
          <a:lstStyle/>
          <a:p>
            <a:r>
              <a:rPr lang="en-GB">
                <a:solidFill>
                  <a:schemeClr val="tx2">
                    <a:lumMod val="25000"/>
                  </a:schemeClr>
                </a:solidFill>
                <a:ea typeface="+mn-lt"/>
                <a:cs typeface="+mn-lt"/>
              </a:rPr>
              <a:t>Course Overview</a:t>
            </a:r>
            <a:br>
              <a:rPr lang="en-US">
                <a:solidFill>
                  <a:schemeClr val="bg1"/>
                </a:solidFill>
                <a:cs typeface="Calibri"/>
              </a:rPr>
            </a:br>
            <a:endParaRPr lang="en-US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7A3C2B4-5BAD-B733-1673-F2AE186DC0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836" y="1265664"/>
            <a:ext cx="8512907" cy="4525963"/>
          </a:xfrm>
        </p:spPr>
        <p:txBody>
          <a:bodyPr/>
          <a:lstStyle/>
          <a:p>
            <a:pPr marL="239395" indent="-239395">
              <a:spcBef>
                <a:spcPct val="20000"/>
              </a:spcBef>
            </a:pPr>
            <a:r>
              <a:rPr lang="en-GB" sz="2800" dirty="0">
                <a:latin typeface="Avenir Next Medium"/>
              </a:rPr>
              <a:t>1 day off the job learning (Minimum 6 hours per week)</a:t>
            </a:r>
            <a:endParaRPr lang="en-US" sz="2800" dirty="0">
              <a:latin typeface="Avenir Next Medium"/>
            </a:endParaRPr>
          </a:p>
          <a:p>
            <a:pPr marL="239395" indent="-239395">
              <a:spcBef>
                <a:spcPct val="20000"/>
              </a:spcBef>
            </a:pPr>
            <a:r>
              <a:rPr lang="en-GB" sz="2800" dirty="0">
                <a:latin typeface="Avenir Next Medium"/>
              </a:rPr>
              <a:t>Learner employed for minimum of 30 contracted hours </a:t>
            </a:r>
          </a:p>
          <a:p>
            <a:pPr marL="239395" indent="-239395">
              <a:spcBef>
                <a:spcPct val="20000"/>
              </a:spcBef>
            </a:pPr>
            <a:r>
              <a:rPr lang="en-GB" sz="2800" dirty="0">
                <a:latin typeface="Avenir Next Medium"/>
              </a:rPr>
              <a:t>2-year programme delivered across 3 semesters (21 month on programme with 3 months allocated for EPA)</a:t>
            </a:r>
          </a:p>
          <a:p>
            <a:pPr marL="239395" indent="-239395">
              <a:spcBef>
                <a:spcPct val="20000"/>
              </a:spcBef>
            </a:pPr>
            <a:r>
              <a:rPr lang="en-GB" sz="2800" dirty="0">
                <a:latin typeface="Avenir Next Medium"/>
                <a:cs typeface="Arial"/>
              </a:rPr>
              <a:t>Core and pathway modules specific to service need or profession specific (Varies for March &amp; September cohorts)</a:t>
            </a:r>
          </a:p>
          <a:p>
            <a:pPr marL="239395" indent="-239395">
              <a:spcBef>
                <a:spcPct val="20000"/>
              </a:spcBef>
            </a:pPr>
            <a:r>
              <a:rPr lang="en-GB" sz="2800" dirty="0">
                <a:latin typeface="Avenir Next Medium"/>
              </a:rPr>
              <a:t>Inclusive admissions criteria</a:t>
            </a:r>
          </a:p>
          <a:p>
            <a:pPr marL="239395" indent="-239395">
              <a:spcBef>
                <a:spcPct val="20000"/>
              </a:spcBef>
            </a:pPr>
            <a:r>
              <a:rPr lang="en-GB" sz="2800" dirty="0">
                <a:latin typeface="Avenir Next Medium"/>
                <a:cs typeface="Arial"/>
              </a:rPr>
              <a:t>Flexible delivery via ‘Hybrid’ (Face to Face and on-line)</a:t>
            </a:r>
          </a:p>
          <a:p>
            <a:pPr marL="239395" indent="-239395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131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06E5A-4E8A-7EA4-1CA1-5CE46698E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chemeClr val="tx2">
                    <a:lumMod val="25000"/>
                  </a:schemeClr>
                </a:solidFill>
              </a:rPr>
              <a:t>Hybrid Delivery </a:t>
            </a:r>
            <a:br>
              <a:rPr lang="en-GB">
                <a:solidFill>
                  <a:schemeClr val="bg1"/>
                </a:solidFill>
              </a:rPr>
            </a:br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2DFB169-1B1E-3ACF-E454-9239B9377A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8626" y="1467238"/>
            <a:ext cx="8511117" cy="4497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983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456D7D5-E2A0-44F1-9A5D-1B0068B216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3507376"/>
              </p:ext>
            </p:extLst>
          </p:nvPr>
        </p:nvGraphicFramePr>
        <p:xfrm>
          <a:off x="341089" y="1344037"/>
          <a:ext cx="11653962" cy="4615207"/>
        </p:xfrm>
        <a:graphic>
          <a:graphicData uri="http://schemas.openxmlformats.org/drawingml/2006/table">
            <a:tbl>
              <a:tblPr/>
              <a:tblGrid>
                <a:gridCol w="748152">
                  <a:extLst>
                    <a:ext uri="{9D8B030D-6E8A-4147-A177-3AD203B41FA5}">
                      <a16:colId xmlns:a16="http://schemas.microsoft.com/office/drawing/2014/main" val="2257643872"/>
                    </a:ext>
                  </a:extLst>
                </a:gridCol>
                <a:gridCol w="3478069">
                  <a:extLst>
                    <a:ext uri="{9D8B030D-6E8A-4147-A177-3AD203B41FA5}">
                      <a16:colId xmlns:a16="http://schemas.microsoft.com/office/drawing/2014/main" val="1215407798"/>
                    </a:ext>
                  </a:extLst>
                </a:gridCol>
                <a:gridCol w="3807656">
                  <a:extLst>
                    <a:ext uri="{9D8B030D-6E8A-4147-A177-3AD203B41FA5}">
                      <a16:colId xmlns:a16="http://schemas.microsoft.com/office/drawing/2014/main" val="2628301799"/>
                    </a:ext>
                  </a:extLst>
                </a:gridCol>
                <a:gridCol w="3620085">
                  <a:extLst>
                    <a:ext uri="{9D8B030D-6E8A-4147-A177-3AD203B41FA5}">
                      <a16:colId xmlns:a16="http://schemas.microsoft.com/office/drawing/2014/main" val="1601262603"/>
                    </a:ext>
                  </a:extLst>
                </a:gridCol>
              </a:tblGrid>
              <a:tr h="810109">
                <a:tc>
                  <a:txBody>
                    <a:bodyPr/>
                    <a:lstStyle/>
                    <a:p>
                      <a:pPr algn="l" fontAlgn="base"/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​</a:t>
                      </a:r>
                      <a:r>
                        <a:rPr lang="en-GB" sz="900" b="0" i="0" dirty="0">
                          <a:solidFill>
                            <a:srgbClr val="007FB0"/>
                          </a:solidFill>
                          <a:effectLst/>
                          <a:latin typeface="Arial"/>
                        </a:rPr>
                        <a:t>​</a:t>
                      </a:r>
                      <a:endParaRPr lang="en-GB" sz="2400" b="0" i="0" dirty="0">
                        <a:solidFill>
                          <a:srgbClr val="007FB0"/>
                        </a:solidFill>
                        <a:effectLst/>
                        <a:latin typeface="Arial"/>
                      </a:endParaRPr>
                    </a:p>
                  </a:txBody>
                  <a:tcPr marL="98909" marR="98909" marT="49455" marB="49455" anchor="ctr">
                    <a:lnL w="1866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866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66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66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ase"/>
                      <a:r>
                        <a:rPr lang="en-GB" sz="1600" b="1" i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FdSc</a:t>
                      </a:r>
                      <a:r>
                        <a:rPr lang="en-GB" sz="1600" b="1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Assistant Pracitioner</a:t>
                      </a:r>
                      <a:endParaRPr lang="en-GB" sz="1600" b="1" i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base"/>
                      <a:r>
                        <a:rPr lang="en-GB" sz="15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​</a:t>
                      </a:r>
                      <a:endParaRPr lang="en-GB" sz="4800" b="0" i="0" dirty="0">
                        <a:solidFill>
                          <a:srgbClr val="007FB0"/>
                        </a:solidFill>
                        <a:effectLst/>
                        <a:latin typeface="Arial"/>
                      </a:endParaRPr>
                    </a:p>
                  </a:txBody>
                  <a:tcPr marL="98909" marR="98909" marT="49455" marB="49455" anchor="ctr">
                    <a:lnL w="1866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866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66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66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9672362"/>
                  </a:ext>
                </a:extLst>
              </a:tr>
              <a:tr h="1041911">
                <a:tc rowSpan="2">
                  <a:txBody>
                    <a:bodyPr/>
                    <a:lstStyle/>
                    <a:p>
                      <a:pPr algn="l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​</a:t>
                      </a:r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Year 1</a:t>
                      </a:r>
                      <a:r>
                        <a:rPr lang="en-GB" sz="1200" b="1" i="0" dirty="0">
                          <a:solidFill>
                            <a:srgbClr val="007FB0"/>
                          </a:solidFill>
                          <a:effectLst/>
                          <a:latin typeface="Arial"/>
                        </a:rPr>
                        <a:t>​</a:t>
                      </a:r>
                      <a:endParaRPr lang="en-GB" sz="3200" b="1" i="0" dirty="0">
                        <a:solidFill>
                          <a:srgbClr val="007FB0"/>
                        </a:solidFill>
                        <a:effectLst/>
                        <a:latin typeface="Arial"/>
                      </a:endParaRPr>
                    </a:p>
                    <a:p>
                      <a:pPr algn="ctr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​</a:t>
                      </a:r>
                      <a:r>
                        <a:rPr lang="en-GB" sz="1200" b="0" i="0" dirty="0">
                          <a:solidFill>
                            <a:srgbClr val="007FB0"/>
                          </a:solidFill>
                          <a:effectLst/>
                          <a:latin typeface="Arial"/>
                        </a:rPr>
                        <a:t>​</a:t>
                      </a:r>
                      <a:endParaRPr lang="en-GB" sz="3200" b="0" i="0" dirty="0">
                        <a:solidFill>
                          <a:srgbClr val="007FB0"/>
                        </a:solidFill>
                        <a:effectLst/>
                        <a:latin typeface="Arial"/>
                      </a:endParaRPr>
                    </a:p>
                  </a:txBody>
                  <a:tcPr marL="98909" marR="98909" marT="49455" marB="49455" anchor="ctr">
                    <a:lnL w="1866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866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66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66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PZ1015</a:t>
                      </a:r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​</a:t>
                      </a:r>
                      <a:r>
                        <a:rPr lang="en-GB" sz="1200" b="0" i="0" dirty="0">
                          <a:solidFill>
                            <a:srgbClr val="007FB0"/>
                          </a:solidFill>
                          <a:effectLst/>
                          <a:latin typeface="Arial"/>
                        </a:rPr>
                        <a:t>​</a:t>
                      </a:r>
                      <a:endParaRPr lang="en-GB" sz="3200" b="0" i="0" dirty="0">
                        <a:solidFill>
                          <a:srgbClr val="007FB0"/>
                        </a:solidFill>
                        <a:effectLst/>
                        <a:latin typeface="Arial"/>
                      </a:endParaRPr>
                    </a:p>
                    <a:p>
                      <a:pPr algn="ctr" fontAlgn="base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Study and Lifelong Learning skills</a:t>
                      </a:r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​</a:t>
                      </a:r>
                      <a:r>
                        <a:rPr lang="en-GB" sz="1200" b="0" i="0" dirty="0">
                          <a:solidFill>
                            <a:srgbClr val="007FB0"/>
                          </a:solidFill>
                          <a:effectLst/>
                          <a:latin typeface="Arial"/>
                        </a:rPr>
                        <a:t>​</a:t>
                      </a:r>
                      <a:endParaRPr lang="en-GB" sz="3200" b="0" i="0" dirty="0">
                        <a:solidFill>
                          <a:srgbClr val="007FB0"/>
                        </a:solidFill>
                        <a:effectLst/>
                        <a:latin typeface="Arial"/>
                      </a:endParaRPr>
                    </a:p>
                  </a:txBody>
                  <a:tcPr marL="98909" marR="98909" marT="49455" marB="49455" anchor="ctr">
                    <a:lnL w="1866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866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66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66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PZ1030 </a:t>
                      </a:r>
                      <a:endParaRPr lang="en-GB" sz="3200" b="0" i="0">
                        <a:solidFill>
                          <a:srgbClr val="007FB0"/>
                        </a:solidFill>
                        <a:effectLst/>
                        <a:latin typeface="Arial"/>
                      </a:endParaRPr>
                    </a:p>
                    <a:p>
                      <a:pPr lvl="0" algn="ctr">
                        <a:buNone/>
                      </a:pPr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Anatomy, Physiology and Psychology of Health</a:t>
                      </a:r>
                      <a:endParaRPr lang="en-GB" sz="3200" b="0" i="0" dirty="0">
                        <a:solidFill>
                          <a:srgbClr val="007FB0"/>
                        </a:solidFill>
                        <a:effectLst/>
                        <a:latin typeface="Arial"/>
                      </a:endParaRPr>
                    </a:p>
                  </a:txBody>
                  <a:tcPr marL="98909" marR="98909" marT="49455" marB="49455" anchor="ctr">
                    <a:lnL w="1866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866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66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66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NU1019 Care from the Clients Perspective </a:t>
                      </a:r>
                      <a:endParaRPr lang="en-GB" sz="3200" b="0" i="0">
                        <a:solidFill>
                          <a:srgbClr val="007FB0"/>
                        </a:solidFill>
                        <a:effectLst/>
                      </a:endParaRPr>
                    </a:p>
                    <a:p>
                      <a:pPr algn="ctr" fontAlgn="base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OR</a:t>
                      </a:r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​</a:t>
                      </a:r>
                      <a:r>
                        <a:rPr lang="en-GB" sz="1200" b="0" i="0" dirty="0">
                          <a:solidFill>
                            <a:srgbClr val="007FB0"/>
                          </a:solidFill>
                          <a:effectLst/>
                          <a:latin typeface="Arial"/>
                        </a:rPr>
                        <a:t>​</a:t>
                      </a:r>
                      <a:endParaRPr lang="en-GB" sz="3200" b="0" i="0" dirty="0">
                        <a:solidFill>
                          <a:srgbClr val="007FB0"/>
                        </a:solidFill>
                        <a:effectLst/>
                        <a:latin typeface="Arial"/>
                      </a:endParaRPr>
                    </a:p>
                    <a:p>
                      <a:pPr algn="ctr" fontAlgn="base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PW1002 Introduction to Medicines Management for Assistant practitioners </a:t>
                      </a:r>
                      <a:endParaRPr lang="en-GB" sz="3200" b="0" i="0">
                        <a:solidFill>
                          <a:srgbClr val="007FB0"/>
                        </a:solidFill>
                        <a:effectLst/>
                      </a:endParaRPr>
                    </a:p>
                    <a:p>
                      <a:pPr algn="ctr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​</a:t>
                      </a:r>
                      <a:r>
                        <a:rPr lang="en-GB" sz="1200" b="0" i="0" dirty="0">
                          <a:solidFill>
                            <a:srgbClr val="007FB0"/>
                          </a:solidFill>
                          <a:effectLst/>
                          <a:latin typeface="Arial"/>
                        </a:rPr>
                        <a:t>​</a:t>
                      </a:r>
                      <a:endParaRPr lang="en-GB" sz="3200" b="0" i="0" dirty="0">
                        <a:solidFill>
                          <a:srgbClr val="007FB0"/>
                        </a:solidFill>
                        <a:effectLst/>
                        <a:latin typeface="Arial"/>
                      </a:endParaRPr>
                    </a:p>
                  </a:txBody>
                  <a:tcPr marL="98909" marR="98909" marT="49455" marB="49455" anchor="ctr">
                    <a:lnL w="1866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866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66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66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4313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1239631"/>
                  </a:ext>
                </a:extLst>
              </a:tr>
              <a:tr h="8813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PZ1022 </a:t>
                      </a:r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​</a:t>
                      </a:r>
                      <a:r>
                        <a:rPr lang="en-GB" sz="1200" b="0" i="0" dirty="0">
                          <a:solidFill>
                            <a:srgbClr val="007FB0"/>
                          </a:solidFill>
                          <a:effectLst/>
                          <a:latin typeface="Arial"/>
                        </a:rPr>
                        <a:t>​</a:t>
                      </a:r>
                      <a:endParaRPr lang="en-GB" sz="3200" b="0" i="0" dirty="0">
                        <a:solidFill>
                          <a:srgbClr val="007FB0"/>
                        </a:solidFill>
                        <a:effectLst/>
                        <a:latin typeface="Arial"/>
                      </a:endParaRPr>
                    </a:p>
                    <a:p>
                      <a:pPr algn="ctr" fontAlgn="base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Communication and Collaboration</a:t>
                      </a:r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​</a:t>
                      </a:r>
                      <a:r>
                        <a:rPr lang="en-GB" sz="1200" b="0" i="0" dirty="0">
                          <a:solidFill>
                            <a:srgbClr val="007FB0"/>
                          </a:solidFill>
                          <a:effectLst/>
                          <a:latin typeface="Arial"/>
                        </a:rPr>
                        <a:t>​</a:t>
                      </a:r>
                      <a:endParaRPr lang="en-GB" sz="3200" b="0" i="0" dirty="0">
                        <a:solidFill>
                          <a:srgbClr val="007FB0"/>
                        </a:solidFill>
                        <a:effectLst/>
                        <a:latin typeface="Arial"/>
                      </a:endParaRPr>
                    </a:p>
                  </a:txBody>
                  <a:tcPr marL="98909" marR="98909" marT="49455" marB="49455" anchor="ctr">
                    <a:lnL w="1866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866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66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66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Pathway Module </a:t>
                      </a:r>
                      <a:endParaRPr lang="en-GB" sz="3200" b="0" i="0">
                        <a:solidFill>
                          <a:srgbClr val="007FB0"/>
                        </a:solidFill>
                        <a:effectLst/>
                      </a:endParaRPr>
                    </a:p>
                    <a:p>
                      <a:pPr algn="ctr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​</a:t>
                      </a:r>
                      <a:r>
                        <a:rPr lang="en-GB" sz="1200" b="0" i="0" dirty="0">
                          <a:solidFill>
                            <a:srgbClr val="007FB0"/>
                          </a:solidFill>
                          <a:effectLst/>
                          <a:latin typeface="Arial"/>
                        </a:rPr>
                        <a:t>​</a:t>
                      </a:r>
                      <a:endParaRPr lang="en-GB" sz="3200" b="0" i="0" dirty="0">
                        <a:solidFill>
                          <a:srgbClr val="007FB0"/>
                        </a:solidFill>
                        <a:effectLst/>
                        <a:latin typeface="Arial"/>
                      </a:endParaRPr>
                    </a:p>
                  </a:txBody>
                  <a:tcPr marL="98909" marR="98909" marT="49455" marB="49455" anchor="ctr">
                    <a:lnL w="1866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866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66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66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4274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PZ1068</a:t>
                      </a:r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​</a:t>
                      </a:r>
                      <a:r>
                        <a:rPr lang="en-GB" sz="1200" b="0" i="0" dirty="0">
                          <a:solidFill>
                            <a:srgbClr val="007FB0"/>
                          </a:solidFill>
                          <a:effectLst/>
                          <a:latin typeface="Arial"/>
                        </a:rPr>
                        <a:t>​</a:t>
                      </a:r>
                      <a:endParaRPr lang="en-GB" sz="3200" b="0" i="0" dirty="0">
                        <a:solidFill>
                          <a:srgbClr val="007FB0"/>
                        </a:solidFill>
                        <a:effectLst/>
                        <a:latin typeface="Arial"/>
                      </a:endParaRPr>
                    </a:p>
                    <a:p>
                      <a:pPr algn="ctr" fontAlgn="base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Foundations For Practice</a:t>
                      </a:r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​</a:t>
                      </a:r>
                      <a:r>
                        <a:rPr lang="en-GB" sz="1200" b="0" i="0" dirty="0">
                          <a:solidFill>
                            <a:srgbClr val="007FB0"/>
                          </a:solidFill>
                          <a:effectLst/>
                          <a:latin typeface="Arial"/>
                        </a:rPr>
                        <a:t>​</a:t>
                      </a:r>
                      <a:endParaRPr lang="en-GB" sz="3200" b="0" i="0" dirty="0">
                        <a:solidFill>
                          <a:srgbClr val="007FB0"/>
                        </a:solidFill>
                        <a:effectLst/>
                        <a:latin typeface="Arial"/>
                      </a:endParaRPr>
                    </a:p>
                    <a:p>
                      <a:pPr algn="ctr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​</a:t>
                      </a:r>
                      <a:r>
                        <a:rPr lang="en-GB" sz="1200" b="0" i="0" dirty="0">
                          <a:solidFill>
                            <a:srgbClr val="007FB0"/>
                          </a:solidFill>
                          <a:effectLst/>
                          <a:latin typeface="Arial"/>
                        </a:rPr>
                        <a:t>​</a:t>
                      </a:r>
                      <a:endParaRPr lang="en-GB" sz="3200" b="0" i="0" dirty="0">
                        <a:solidFill>
                          <a:srgbClr val="007FB0"/>
                        </a:solidFill>
                        <a:effectLst/>
                        <a:latin typeface="Arial"/>
                      </a:endParaRPr>
                    </a:p>
                  </a:txBody>
                  <a:tcPr marL="98909" marR="98909" marT="49455" marB="49455" anchor="ctr">
                    <a:lnL w="1866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866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66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66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6467031"/>
                  </a:ext>
                </a:extLst>
              </a:tr>
              <a:tr h="1013309">
                <a:tc rowSpan="2">
                  <a:txBody>
                    <a:bodyPr/>
                    <a:lstStyle/>
                    <a:p>
                      <a:pPr algn="l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​</a:t>
                      </a:r>
                      <a:r>
                        <a:rPr lang="en-GB" sz="1200" b="0" i="0" dirty="0">
                          <a:solidFill>
                            <a:srgbClr val="007FB0"/>
                          </a:solidFill>
                          <a:effectLst/>
                          <a:latin typeface="Arial"/>
                        </a:rPr>
                        <a:t>​</a:t>
                      </a:r>
                      <a:endParaRPr lang="en-GB" sz="3200" b="0" i="0" dirty="0">
                        <a:solidFill>
                          <a:srgbClr val="007FB0"/>
                        </a:solidFill>
                        <a:effectLst/>
                        <a:latin typeface="Arial"/>
                      </a:endParaRPr>
                    </a:p>
                    <a:p>
                      <a:pPr algn="l" fontAlgn="base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Year 2 ​</a:t>
                      </a:r>
                      <a:r>
                        <a:rPr lang="en-GB" sz="1200" b="1" i="0" dirty="0">
                          <a:solidFill>
                            <a:srgbClr val="007FB0"/>
                          </a:solidFill>
                          <a:effectLst/>
                          <a:latin typeface="Arial"/>
                        </a:rPr>
                        <a:t>​</a:t>
                      </a:r>
                      <a:endParaRPr lang="en-GB" sz="3200" b="1" i="0" dirty="0">
                        <a:solidFill>
                          <a:srgbClr val="007FB0"/>
                        </a:solidFill>
                        <a:effectLst/>
                        <a:latin typeface="Arial"/>
                      </a:endParaRPr>
                    </a:p>
                  </a:txBody>
                  <a:tcPr marL="98909" marR="98909" marT="49455" marB="49455" anchor="ctr">
                    <a:lnL w="1866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866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66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66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PZ2091 Evidence Based Practice</a:t>
                      </a:r>
                    </a:p>
                    <a:p>
                      <a:pPr algn="ctr" fontAlgn="base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OR</a:t>
                      </a:r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​</a:t>
                      </a:r>
                      <a:r>
                        <a:rPr lang="en-GB" sz="1200" b="0" i="0" dirty="0">
                          <a:solidFill>
                            <a:srgbClr val="007FB0"/>
                          </a:solidFill>
                          <a:effectLst/>
                          <a:latin typeface="Arial"/>
                        </a:rPr>
                        <a:t>​</a:t>
                      </a:r>
                      <a:endParaRPr lang="en-GB" sz="3200" b="0" i="0" dirty="0">
                        <a:solidFill>
                          <a:srgbClr val="007FB0"/>
                        </a:solidFill>
                        <a:effectLst/>
                        <a:latin typeface="Arial"/>
                      </a:endParaRPr>
                    </a:p>
                    <a:p>
                      <a:pPr algn="ctr" fontAlgn="base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PW2002 Medicines Management  for Assistant Practitioners</a:t>
                      </a:r>
                      <a:endParaRPr lang="en-GB" sz="3200" b="0" i="0" dirty="0">
                        <a:solidFill>
                          <a:srgbClr val="007FB0"/>
                        </a:solidFill>
                        <a:effectLst/>
                        <a:latin typeface="Arial"/>
                      </a:endParaRPr>
                    </a:p>
                  </a:txBody>
                  <a:tcPr marL="98909" marR="98909" marT="49455" marB="49455" anchor="ctr">
                    <a:lnL w="1866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866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66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66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4313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​</a:t>
                      </a:r>
                      <a:r>
                        <a:rPr lang="en-GB" sz="1200" b="0" i="0" dirty="0">
                          <a:solidFill>
                            <a:srgbClr val="007FB0"/>
                          </a:solidFill>
                          <a:effectLst/>
                          <a:latin typeface="Arial"/>
                        </a:rPr>
                        <a:t>​</a:t>
                      </a:r>
                      <a:endParaRPr lang="en-GB" sz="3200" b="0" i="0" dirty="0">
                        <a:solidFill>
                          <a:srgbClr val="007FB0"/>
                        </a:solidFill>
                        <a:effectLst/>
                        <a:latin typeface="Arial"/>
                      </a:endParaRPr>
                    </a:p>
                    <a:p>
                      <a:pPr algn="ctr" fontAlgn="base"/>
                      <a:endParaRPr lang="en-GB" sz="1200" b="1" i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base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Pathway Module </a:t>
                      </a:r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​</a:t>
                      </a:r>
                      <a:r>
                        <a:rPr lang="en-GB" sz="1200" b="0" i="0" dirty="0">
                          <a:solidFill>
                            <a:srgbClr val="007FB0"/>
                          </a:solidFill>
                          <a:effectLst/>
                          <a:latin typeface="Arial"/>
                        </a:rPr>
                        <a:t>​</a:t>
                      </a:r>
                      <a:endParaRPr lang="en-GB" sz="3200" b="0" i="0" dirty="0">
                        <a:solidFill>
                          <a:srgbClr val="007FB0"/>
                        </a:solidFill>
                        <a:effectLst/>
                        <a:latin typeface="Arial"/>
                      </a:endParaRPr>
                    </a:p>
                    <a:p>
                      <a:pPr algn="ctr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​</a:t>
                      </a:r>
                      <a:r>
                        <a:rPr lang="en-GB" sz="1200" b="0" i="0" dirty="0">
                          <a:solidFill>
                            <a:srgbClr val="007FB0"/>
                          </a:solidFill>
                          <a:effectLst/>
                          <a:latin typeface="Arial"/>
                        </a:rPr>
                        <a:t>​</a:t>
                      </a:r>
                      <a:endParaRPr lang="en-GB" sz="3200" b="0" i="0" dirty="0">
                        <a:solidFill>
                          <a:srgbClr val="007FB0"/>
                        </a:solidFill>
                        <a:effectLst/>
                        <a:latin typeface="Arial"/>
                      </a:endParaRPr>
                    </a:p>
                    <a:p>
                      <a:pPr algn="l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​</a:t>
                      </a:r>
                      <a:r>
                        <a:rPr lang="en-GB" sz="1200" b="0" i="0" dirty="0">
                          <a:solidFill>
                            <a:srgbClr val="007FB0"/>
                          </a:solidFill>
                          <a:effectLst/>
                          <a:latin typeface="Arial"/>
                        </a:rPr>
                        <a:t>​</a:t>
                      </a:r>
                      <a:endParaRPr lang="en-GB" sz="3200" b="0" i="0" dirty="0">
                        <a:solidFill>
                          <a:srgbClr val="007FB0"/>
                        </a:solidFill>
                        <a:effectLst/>
                        <a:latin typeface="Arial"/>
                      </a:endParaRPr>
                    </a:p>
                  </a:txBody>
                  <a:tcPr marL="98909" marR="98909" marT="49455" marB="49455">
                    <a:lnL w="1866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866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66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66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929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PW2007</a:t>
                      </a:r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​</a:t>
                      </a:r>
                      <a:r>
                        <a:rPr lang="en-GB" sz="1200" b="0" i="0" dirty="0">
                          <a:solidFill>
                            <a:srgbClr val="007FB0"/>
                          </a:solidFill>
                          <a:effectLst/>
                          <a:latin typeface="Arial"/>
                        </a:rPr>
                        <a:t>​</a:t>
                      </a:r>
                      <a:endParaRPr lang="en-GB" sz="3200" b="0" i="0" dirty="0">
                        <a:solidFill>
                          <a:srgbClr val="007FB0"/>
                        </a:solidFill>
                        <a:effectLst/>
                        <a:latin typeface="Arial"/>
                      </a:endParaRPr>
                    </a:p>
                    <a:p>
                      <a:pPr algn="ctr" fontAlgn="base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Innovation and Leadership In Health and Social Care</a:t>
                      </a:r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​</a:t>
                      </a:r>
                      <a:r>
                        <a:rPr lang="en-GB" sz="1200" b="0" i="0" dirty="0">
                          <a:solidFill>
                            <a:srgbClr val="007FB0"/>
                          </a:solidFill>
                          <a:effectLst/>
                          <a:latin typeface="Arial"/>
                        </a:rPr>
                        <a:t>​</a:t>
                      </a:r>
                      <a:endParaRPr lang="en-GB" sz="3200" b="0" i="0" dirty="0">
                        <a:solidFill>
                          <a:srgbClr val="007FB0"/>
                        </a:solidFill>
                        <a:effectLst/>
                        <a:latin typeface="Arial"/>
                      </a:endParaRPr>
                    </a:p>
                  </a:txBody>
                  <a:tcPr marL="98909" marR="98909" marT="49455" marB="49455" anchor="ctr">
                    <a:lnL w="1866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866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66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66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5363700"/>
                  </a:ext>
                </a:extLst>
              </a:tr>
              <a:tr h="86855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PZ2073</a:t>
                      </a:r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​</a:t>
                      </a:r>
                      <a:r>
                        <a:rPr lang="en-GB" sz="1200" b="0" i="0" dirty="0">
                          <a:solidFill>
                            <a:srgbClr val="007FB0"/>
                          </a:solidFill>
                          <a:effectLst/>
                          <a:latin typeface="Arial"/>
                        </a:rPr>
                        <a:t>​</a:t>
                      </a:r>
                      <a:endParaRPr lang="en-GB" sz="3200" b="0" i="0" dirty="0">
                        <a:solidFill>
                          <a:srgbClr val="007FB0"/>
                        </a:solidFill>
                        <a:effectLst/>
                        <a:latin typeface="Arial"/>
                      </a:endParaRPr>
                    </a:p>
                    <a:p>
                      <a:pPr algn="ctr" fontAlgn="base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Health Promotion</a:t>
                      </a:r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​</a:t>
                      </a:r>
                      <a:r>
                        <a:rPr lang="en-GB" sz="1200" b="0" i="0" dirty="0">
                          <a:solidFill>
                            <a:srgbClr val="007FB0"/>
                          </a:solidFill>
                          <a:effectLst/>
                          <a:latin typeface="Arial"/>
                        </a:rPr>
                        <a:t>​</a:t>
                      </a:r>
                      <a:endParaRPr lang="en-GB" sz="3200" b="0" i="0" dirty="0">
                        <a:solidFill>
                          <a:srgbClr val="007FB0"/>
                        </a:solidFill>
                        <a:effectLst/>
                        <a:latin typeface="Arial"/>
                      </a:endParaRPr>
                    </a:p>
                  </a:txBody>
                  <a:tcPr marL="98909" marR="98909" marT="49455" marB="49455" anchor="ctr">
                    <a:lnL w="177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866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66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66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ase"/>
                      <a:endParaRPr lang="en-GB" sz="1200" b="0" i="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base"/>
                      <a:r>
                        <a:rPr lang="en-GB" sz="1200" b="0" i="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​​</a:t>
                      </a:r>
                      <a:r>
                        <a:rPr lang="en-GB" sz="1200" b="1" i="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PZ2066</a:t>
                      </a:r>
                      <a:r>
                        <a:rPr lang="en-GB" sz="1200" b="0" i="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​​</a:t>
                      </a:r>
                      <a:endParaRPr lang="en-GB" sz="3200" b="0" i="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</a:endParaRPr>
                    </a:p>
                    <a:p>
                      <a:pPr algn="ctr" fontAlgn="base"/>
                      <a:r>
                        <a:rPr lang="en-GB" sz="1200" b="1" i="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Developing Practice</a:t>
                      </a:r>
                      <a:r>
                        <a:rPr lang="en-GB" sz="1200" b="0" i="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​​​ - </a:t>
                      </a:r>
                      <a:r>
                        <a:rPr lang="en-GB" sz="1200" b="1" i="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End Point Assessment </a:t>
                      </a:r>
                      <a:endParaRPr lang="en-GB" sz="3200" b="1" i="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98909" marR="98909" marT="49455" marB="49455">
                    <a:lnL w="1866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866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66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66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ase"/>
                      <a:r>
                        <a:rPr lang="en-GB" sz="900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PZ2066</a:t>
                      </a:r>
                      <a:r>
                        <a:rPr lang="en-GB" sz="9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r>
                        <a:rPr lang="en-GB" sz="900" b="0" i="0">
                          <a:solidFill>
                            <a:srgbClr val="007FB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GB" sz="2400" b="0" i="0">
                        <a:solidFill>
                          <a:srgbClr val="007FB0"/>
                        </a:solidFill>
                        <a:effectLst/>
                      </a:endParaRPr>
                    </a:p>
                    <a:p>
                      <a:pPr algn="ctr" fontAlgn="base"/>
                      <a:r>
                        <a:rPr lang="en-GB" sz="900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Developing Practice</a:t>
                      </a:r>
                      <a:r>
                        <a:rPr lang="en-GB" sz="9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r>
                        <a:rPr lang="en-GB" sz="900" b="0" i="0">
                          <a:solidFill>
                            <a:srgbClr val="007FB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GB" sz="2400" b="0" i="0">
                        <a:solidFill>
                          <a:srgbClr val="007FB0"/>
                        </a:solidFill>
                        <a:effectLst/>
                      </a:endParaRPr>
                    </a:p>
                    <a:p>
                      <a:pPr algn="ctr" fontAlgn="base"/>
                      <a:r>
                        <a:rPr lang="en-GB" sz="9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r>
                        <a:rPr lang="en-GB" sz="900" b="0" i="0">
                          <a:solidFill>
                            <a:srgbClr val="007FB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GB" sz="2400" b="0" i="0">
                        <a:solidFill>
                          <a:srgbClr val="007FB0"/>
                        </a:solidFill>
                        <a:effectLst/>
                      </a:endParaRPr>
                    </a:p>
                  </a:txBody>
                  <a:tcPr marL="74182" marR="74182" marT="37091" marB="37091" anchor="ctr">
                    <a:lnL w="1866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866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66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66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0683585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19D828CE-4D4F-4900-86F7-26E98E77C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357698"/>
            <a:ext cx="121920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/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altLang="en-US" sz="2400">
              <a:solidFill>
                <a:srgbClr val="007FB0"/>
              </a:solidFill>
            </a:endParaRPr>
          </a:p>
          <a:p>
            <a:pPr defTabSz="1219170"/>
            <a:endParaRPr lang="en-US" altLang="en-US" sz="2400">
              <a:solidFill>
                <a:srgbClr val="007FB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358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E70D824-AD0D-45CF-98A6-AE6CF367DB71}"/>
              </a:ext>
            </a:extLst>
          </p:cNvPr>
          <p:cNvSpPr/>
          <p:nvPr/>
        </p:nvSpPr>
        <p:spPr>
          <a:xfrm>
            <a:off x="810567" y="338471"/>
            <a:ext cx="8512907" cy="856624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pPr defTabSz="609585">
              <a:lnSpc>
                <a:spcPct val="90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sz="4267" b="1" dirty="0">
                <a:solidFill>
                  <a:srgbClr val="34516C"/>
                </a:solidFill>
                <a:latin typeface="Avenir Next LT Pro"/>
                <a:cs typeface="Avenir Next LT Pro" panose="020B0504020202020204" pitchFamily="34" charset="0"/>
              </a:rPr>
              <a:t>Pathways  </a:t>
            </a:r>
          </a:p>
        </p:txBody>
      </p:sp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5647F6CD-0369-E363-6603-3EC86BF449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1532078"/>
              </p:ext>
            </p:extLst>
          </p:nvPr>
        </p:nvGraphicFramePr>
        <p:xfrm>
          <a:off x="1626919" y="1412249"/>
          <a:ext cx="8938163" cy="51072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088262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10267ca6-08a3-41ee-86b1-8d231b915abe"/>
</p:tagLst>
</file>

<file path=ppt/theme/theme1.xml><?xml version="1.0" encoding="utf-8"?>
<a:theme xmlns:a="http://schemas.openxmlformats.org/drawingml/2006/main" name="1_Office Theme">
  <a:themeElements>
    <a:clrScheme name="Custom 1">
      <a:dk1>
        <a:srgbClr val="007FB0"/>
      </a:dk1>
      <a:lt1>
        <a:srgbClr val="FEFFFF"/>
      </a:lt1>
      <a:dk2>
        <a:srgbClr val="E3E5ED"/>
      </a:dk2>
      <a:lt2>
        <a:srgbClr val="34516C"/>
      </a:lt2>
      <a:accent1>
        <a:srgbClr val="0099D2"/>
      </a:accent1>
      <a:accent2>
        <a:srgbClr val="53B7E8"/>
      </a:accent2>
      <a:accent3>
        <a:srgbClr val="A4D3F2"/>
      </a:accent3>
      <a:accent4>
        <a:srgbClr val="577A9B"/>
      </a:accent4>
      <a:accent5>
        <a:srgbClr val="919CAD"/>
      </a:accent5>
      <a:accent6>
        <a:srgbClr val="C7CBDA"/>
      </a:accent6>
      <a:hlink>
        <a:srgbClr val="BE1622"/>
      </a:hlink>
      <a:folHlink>
        <a:srgbClr val="BE162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7F34BCA792AC4A91D7A7608E97C72B" ma:contentTypeVersion="19" ma:contentTypeDescription="Create a new document." ma:contentTypeScope="" ma:versionID="b107bf95f8aa8960c842a437a12c7a92">
  <xsd:schema xmlns:xsd="http://www.w3.org/2001/XMLSchema" xmlns:xs="http://www.w3.org/2001/XMLSchema" xmlns:p="http://schemas.microsoft.com/office/2006/metadata/properties" xmlns:ns1="http://schemas.microsoft.com/sharepoint/v3" xmlns:ns2="5a248e4d-7bd6-47d8-8f91-a4de9969458a" xmlns:ns3="73b5c135-bdd0-4200-b9e2-8c09b7278759" targetNamespace="http://schemas.microsoft.com/office/2006/metadata/properties" ma:root="true" ma:fieldsID="7bedc655ca89be5161930a6a580e81f5" ns1:_="" ns2:_="" ns3:_="">
    <xsd:import namespace="http://schemas.microsoft.com/sharepoint/v3"/>
    <xsd:import namespace="5a248e4d-7bd6-47d8-8f91-a4de9969458a"/>
    <xsd:import namespace="73b5c135-bdd0-4200-b9e2-8c09b727875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1:_ip_UnifiedCompliancePolicyProperties" minOccurs="0"/>
                <xsd:element ref="ns1:_ip_UnifiedCompliancePolicyUIAction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248e4d-7bd6-47d8-8f91-a4de9969458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753f2c40-fa99-47db-9d1a-8ff4424ddde0}" ma:internalName="TaxCatchAll" ma:showField="CatchAllData" ma:web="5a248e4d-7bd6-47d8-8f91-a4de9969458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b5c135-bdd0-4200-b9e2-8c09b72787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73b5c135-bdd0-4200-b9e2-8c09b7278759">
      <Terms xmlns="http://schemas.microsoft.com/office/infopath/2007/PartnerControls"/>
    </lcf76f155ced4ddcb4097134ff3c332f>
    <TaxCatchAll xmlns="5a248e4d-7bd6-47d8-8f91-a4de9969458a" xsi:nil="true"/>
    <SharedWithUsers xmlns="5a248e4d-7bd6-47d8-8f91-a4de9969458a">
      <UserInfo>
        <DisplayName/>
        <AccountId xsi:nil="true"/>
        <AccountType/>
      </UserInfo>
    </SharedWithUsers>
    <MediaLengthInSeconds xmlns="73b5c135-bdd0-4200-b9e2-8c09b7278759" xsi:nil="true"/>
  </documentManagement>
</p:properties>
</file>

<file path=customXml/itemProps1.xml><?xml version="1.0" encoding="utf-8"?>
<ds:datastoreItem xmlns:ds="http://schemas.openxmlformats.org/officeDocument/2006/customXml" ds:itemID="{EB90933F-80AD-4F8C-BEDE-C8CFE0FF441F}"/>
</file>

<file path=customXml/itemProps2.xml><?xml version="1.0" encoding="utf-8"?>
<ds:datastoreItem xmlns:ds="http://schemas.openxmlformats.org/officeDocument/2006/customXml" ds:itemID="{3589C099-B99B-456A-AF0B-6F71098FE58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31DDA51-19FB-4387-99C7-07F1784177F6}">
  <ds:schemaRefs>
    <ds:schemaRef ds:uri="0716a90d-980a-42da-8a20-c00209d85d4a"/>
    <ds:schemaRef ds:uri="212613d5-df86-43bb-9953-8073a87e15e2"/>
    <ds:schemaRef ds:uri="http://schemas.microsoft.com/office/2006/metadata/properties"/>
    <ds:schemaRef ds:uri="http://schemas.microsoft.com/office/infopath/2007/PartnerControls"/>
    <ds:schemaRef ds:uri="87280cce-4b78-4a6d-9b2c-d3fb8cc4f0da"/>
    <ds:schemaRef ds:uri="80591c6a-ae5e-4017-9504-c08edec445f6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1007</Words>
  <Application>Microsoft Office PowerPoint</Application>
  <PresentationFormat>Widescreen</PresentationFormat>
  <Paragraphs>248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1_Office Theme</vt:lpstr>
      <vt:lpstr> Assistant Practitioner (FdSc)  Degree Apprenticeship  Programme Overview  September 2024 &amp; March 2025       </vt:lpstr>
      <vt:lpstr>PowerPoint Presentation</vt:lpstr>
      <vt:lpstr>PowerPoint Presentation</vt:lpstr>
      <vt:lpstr>Assistant Practitioner Role</vt:lpstr>
      <vt:lpstr>Eligibility Criteria</vt:lpstr>
      <vt:lpstr>Course Overview </vt:lpstr>
      <vt:lpstr>Hybrid Delivery  </vt:lpstr>
      <vt:lpstr>PowerPoint Presentation</vt:lpstr>
      <vt:lpstr>PowerPoint Presentation</vt:lpstr>
      <vt:lpstr>PowerPoint Presentation</vt:lpstr>
      <vt:lpstr>PowerPoint Presentation</vt:lpstr>
      <vt:lpstr>Support</vt:lpstr>
      <vt:lpstr>Contact details</vt:lpstr>
    </vt:vector>
  </TitlesOfParts>
  <Company>University Of Central Lancashire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Chris Smith &lt;School of Community Health &amp; Midwifery&gt;</dc:creator>
  <cp:lastModifiedBy>Terence Jagger (School of Nursing and Midwifery)</cp:lastModifiedBy>
  <cp:revision>66</cp:revision>
  <dcterms:created xsi:type="dcterms:W3CDTF">2022-10-10T11:34:29Z</dcterms:created>
  <dcterms:modified xsi:type="dcterms:W3CDTF">2024-04-29T12:03:05Z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0x0101005A7F34BCA792AC4A91D7A7608E97C72B</vt:lpwstr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</Properties>
</file>